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handoutMasterIdLst>
    <p:handoutMasterId r:id="rId22"/>
  </p:handoutMasterIdLst>
  <p:sldIdLst>
    <p:sldId id="322" r:id="rId2"/>
    <p:sldId id="369" r:id="rId3"/>
    <p:sldId id="370" r:id="rId4"/>
    <p:sldId id="376" r:id="rId5"/>
    <p:sldId id="371" r:id="rId6"/>
    <p:sldId id="375" r:id="rId7"/>
    <p:sldId id="378" r:id="rId8"/>
    <p:sldId id="379" r:id="rId9"/>
    <p:sldId id="381" r:id="rId10"/>
    <p:sldId id="380" r:id="rId11"/>
    <p:sldId id="372" r:id="rId12"/>
    <p:sldId id="384" r:id="rId13"/>
    <p:sldId id="382" r:id="rId14"/>
    <p:sldId id="385" r:id="rId15"/>
    <p:sldId id="383" r:id="rId16"/>
    <p:sldId id="386" r:id="rId17"/>
    <p:sldId id="373" r:id="rId18"/>
    <p:sldId id="387" r:id="rId19"/>
    <p:sldId id="33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0066"/>
    <a:srgbClr val="83C935"/>
    <a:srgbClr val="99D359"/>
    <a:srgbClr val="309E9E"/>
    <a:srgbClr val="C6D9F1"/>
    <a:srgbClr val="DDDDDD"/>
    <a:srgbClr val="EAEAEA"/>
    <a:srgbClr val="A7D971"/>
    <a:srgbClr val="2734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19" autoAdjust="0"/>
    <p:restoredTop sz="94823" autoAdjust="0"/>
  </p:normalViewPr>
  <p:slideViewPr>
    <p:cSldViewPr>
      <p:cViewPr varScale="1">
        <p:scale>
          <a:sx n="68" d="100"/>
          <a:sy n="68" d="100"/>
        </p:scale>
        <p:origin x="162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4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4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1606D85-EFC2-4138-B456-1CB3ABFF8A35}" type="slidenum">
              <a:rPr lang="en-US"/>
              <a:pPr>
                <a:defRPr/>
              </a:pPr>
              <a:t>‹#›</a:t>
            </a:fld>
            <a:endParaRPr lang="en-US"/>
          </a:p>
        </p:txBody>
      </p:sp>
    </p:spTree>
    <p:extLst>
      <p:ext uri="{BB962C8B-B14F-4D97-AF65-F5344CB8AC3E}">
        <p14:creationId xmlns:p14="http://schemas.microsoft.com/office/powerpoint/2010/main" val="2539923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0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56FFB78-3E44-4361-9F5B-1034E68F4589}" type="slidenum">
              <a:rPr lang="en-US"/>
              <a:pPr>
                <a:defRPr/>
              </a:pPr>
              <a:t>‹#›</a:t>
            </a:fld>
            <a:endParaRPr lang="en-US"/>
          </a:p>
        </p:txBody>
      </p:sp>
    </p:spTree>
    <p:extLst>
      <p:ext uri="{BB962C8B-B14F-4D97-AF65-F5344CB8AC3E}">
        <p14:creationId xmlns:p14="http://schemas.microsoft.com/office/powerpoint/2010/main" val="22076332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ZA" sz="1200" b="0" i="0" kern="1200" dirty="0">
                <a:solidFill>
                  <a:schemeClr val="tx1"/>
                </a:solidFill>
                <a:effectLst/>
                <a:latin typeface="Arial" charset="0"/>
                <a:ea typeface="+mn-ea"/>
                <a:cs typeface="+mn-cs"/>
              </a:rPr>
              <a:t>Living Lands is a not-for-profit organization for conserving and restoring living landscapes. A living landscape consists of a variety of healthy ecosystems and land uses, and is home to ecological, agricultural, and social systems which are managed so as to function sustainably. This ensures that natural and cultural resources are available for future generations and that the system is resilient for adaptation to climate change.</a:t>
            </a:r>
          </a:p>
          <a:p>
            <a:pPr fontAlgn="base"/>
            <a:r>
              <a:rPr lang="en-ZA" sz="1200" b="1" i="0" kern="1200" dirty="0">
                <a:solidFill>
                  <a:schemeClr val="tx1"/>
                </a:solidFill>
                <a:effectLst/>
                <a:latin typeface="Arial" charset="0"/>
                <a:ea typeface="+mn-ea"/>
                <a:cs typeface="+mn-cs"/>
              </a:rPr>
              <a:t>Our </a:t>
            </a:r>
            <a:r>
              <a:rPr lang="en-ZA" sz="1200" b="1" i="0" kern="1200" dirty="0" err="1">
                <a:solidFill>
                  <a:schemeClr val="tx1"/>
                </a:solidFill>
                <a:effectLst/>
                <a:latin typeface="Arial" charset="0"/>
                <a:ea typeface="+mn-ea"/>
                <a:cs typeface="+mn-cs"/>
              </a:rPr>
              <a:t>Vison</a:t>
            </a:r>
            <a:r>
              <a:rPr lang="en-ZA" sz="1200" b="1" i="0" kern="1200" dirty="0">
                <a:solidFill>
                  <a:schemeClr val="tx1"/>
                </a:solidFill>
                <a:effectLst/>
                <a:latin typeface="Arial" charset="0"/>
                <a:ea typeface="+mn-ea"/>
                <a:cs typeface="+mn-cs"/>
              </a:rPr>
              <a:t>:</a:t>
            </a:r>
            <a:br>
              <a:rPr lang="en-ZA" sz="1200" b="0" i="0" kern="1200" dirty="0">
                <a:solidFill>
                  <a:schemeClr val="tx1"/>
                </a:solidFill>
                <a:effectLst/>
                <a:latin typeface="Arial" charset="0"/>
                <a:ea typeface="+mn-ea"/>
                <a:cs typeface="+mn-cs"/>
              </a:rPr>
            </a:br>
            <a:r>
              <a:rPr lang="en-ZA" sz="1200" b="0" i="0" kern="1200" dirty="0">
                <a:solidFill>
                  <a:schemeClr val="tx1"/>
                </a:solidFill>
                <a:effectLst/>
                <a:latin typeface="Arial" charset="0"/>
                <a:ea typeface="+mn-ea"/>
                <a:cs typeface="+mn-cs"/>
              </a:rPr>
              <a:t>‘Collaborations working on living landscapes’.</a:t>
            </a:r>
          </a:p>
          <a:p>
            <a:pPr fontAlgn="base"/>
            <a:r>
              <a:rPr lang="en-ZA" sz="1200" b="1" i="0" kern="1200" dirty="0">
                <a:solidFill>
                  <a:schemeClr val="tx1"/>
                </a:solidFill>
                <a:effectLst/>
                <a:latin typeface="Arial" charset="0"/>
                <a:ea typeface="+mn-ea"/>
                <a:cs typeface="+mn-cs"/>
              </a:rPr>
              <a:t>Our Mission:</a:t>
            </a:r>
            <a:br>
              <a:rPr lang="en-ZA" sz="1200" b="0" i="0" kern="1200" dirty="0">
                <a:solidFill>
                  <a:schemeClr val="tx1"/>
                </a:solidFill>
                <a:effectLst/>
                <a:latin typeface="Arial" charset="0"/>
                <a:ea typeface="+mn-ea"/>
                <a:cs typeface="+mn-cs"/>
              </a:rPr>
            </a:br>
            <a:r>
              <a:rPr lang="en-ZA" sz="1200" b="0" i="0" kern="1200" dirty="0">
                <a:solidFill>
                  <a:schemeClr val="tx1"/>
                </a:solidFill>
                <a:effectLst/>
                <a:latin typeface="Arial" charset="0"/>
                <a:ea typeface="+mn-ea"/>
                <a:cs typeface="+mn-cs"/>
              </a:rPr>
              <a:t>To bring synergies and added value to the landscape through:</a:t>
            </a:r>
            <a:br>
              <a:rPr lang="en-ZA" sz="1200" b="0" i="0" kern="1200" dirty="0">
                <a:solidFill>
                  <a:schemeClr val="tx1"/>
                </a:solidFill>
                <a:effectLst/>
                <a:latin typeface="Arial" charset="0"/>
                <a:ea typeface="+mn-ea"/>
                <a:cs typeface="+mn-cs"/>
              </a:rPr>
            </a:br>
            <a:r>
              <a:rPr lang="en-ZA" sz="1200" b="0" i="0" kern="1200" dirty="0">
                <a:solidFill>
                  <a:schemeClr val="tx1"/>
                </a:solidFill>
                <a:effectLst/>
                <a:latin typeface="Arial" charset="0"/>
                <a:ea typeface="+mn-ea"/>
                <a:cs typeface="+mn-cs"/>
              </a:rPr>
              <a:t>• Promoting living landscapes;</a:t>
            </a:r>
            <a:br>
              <a:rPr lang="en-ZA" sz="1200" b="0" i="0" kern="1200" dirty="0">
                <a:solidFill>
                  <a:schemeClr val="tx1"/>
                </a:solidFill>
                <a:effectLst/>
                <a:latin typeface="Arial" charset="0"/>
                <a:ea typeface="+mn-ea"/>
                <a:cs typeface="+mn-cs"/>
              </a:rPr>
            </a:br>
            <a:r>
              <a:rPr lang="en-ZA" sz="1200" b="0" i="0" kern="1200" dirty="0">
                <a:solidFill>
                  <a:schemeClr val="tx1"/>
                </a:solidFill>
                <a:effectLst/>
                <a:latin typeface="Arial" charset="0"/>
                <a:ea typeface="+mn-ea"/>
                <a:cs typeface="+mn-cs"/>
              </a:rPr>
              <a:t>• Mobilising civil society for sustainability</a:t>
            </a:r>
            <a:br>
              <a:rPr lang="en-ZA" sz="1200" b="0" i="0" kern="1200" dirty="0">
                <a:solidFill>
                  <a:schemeClr val="tx1"/>
                </a:solidFill>
                <a:effectLst/>
                <a:latin typeface="Arial" charset="0"/>
                <a:ea typeface="+mn-ea"/>
                <a:cs typeface="+mn-cs"/>
              </a:rPr>
            </a:br>
            <a:r>
              <a:rPr lang="en-ZA" sz="1200" b="0" i="0" kern="1200" dirty="0">
                <a:solidFill>
                  <a:schemeClr val="tx1"/>
                </a:solidFill>
                <a:effectLst/>
                <a:latin typeface="Arial" charset="0"/>
                <a:ea typeface="+mn-ea"/>
                <a:cs typeface="+mn-cs"/>
              </a:rPr>
              <a:t>• Enabling and facilitating social learning processes;</a:t>
            </a:r>
            <a:br>
              <a:rPr lang="en-ZA" sz="1200" b="0" i="0" kern="1200" dirty="0">
                <a:solidFill>
                  <a:schemeClr val="tx1"/>
                </a:solidFill>
                <a:effectLst/>
                <a:latin typeface="Arial" charset="0"/>
                <a:ea typeface="+mn-ea"/>
                <a:cs typeface="+mn-cs"/>
              </a:rPr>
            </a:br>
            <a:r>
              <a:rPr lang="en-ZA" sz="1200" b="0" i="0" kern="1200" dirty="0">
                <a:solidFill>
                  <a:schemeClr val="tx1"/>
                </a:solidFill>
                <a:effectLst/>
                <a:latin typeface="Arial" charset="0"/>
                <a:ea typeface="+mn-ea"/>
                <a:cs typeface="+mn-cs"/>
              </a:rPr>
              <a:t>• Fostering mutually beneficial partnerships and participatory networks;</a:t>
            </a:r>
          </a:p>
          <a:p>
            <a:endParaRPr lang="en-ZA"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1</a:t>
            </a:fld>
            <a:endParaRPr lang="en-US"/>
          </a:p>
        </p:txBody>
      </p:sp>
    </p:spTree>
    <p:extLst>
      <p:ext uri="{BB962C8B-B14F-4D97-AF65-F5344CB8AC3E}">
        <p14:creationId xmlns:p14="http://schemas.microsoft.com/office/powerpoint/2010/main" val="2920035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ZA" sz="1200" kern="1200" dirty="0">
                <a:solidFill>
                  <a:schemeClr val="tx1"/>
                </a:solidFill>
                <a:effectLst/>
                <a:latin typeface="Arial" charset="0"/>
                <a:ea typeface="+mn-ea"/>
                <a:cs typeface="+mn-cs"/>
              </a:rPr>
              <a:t>This project is running over 2 years (April 2016 – March 2018) and the main aim of this participatory model building is to foster social learning and group decision-making in catchment management. The focus is not only on the accuracy and applicability of the models themselves, but also the process of model building as a learning tool for the stakeholder group. </a:t>
            </a:r>
            <a:endParaRPr lang="en-GB" sz="1200" kern="1200" dirty="0">
              <a:solidFill>
                <a:schemeClr val="tx1"/>
              </a:solidFill>
              <a:effectLst/>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17</a:t>
            </a:fld>
            <a:endParaRPr lang="en-US"/>
          </a:p>
        </p:txBody>
      </p:sp>
    </p:spTree>
    <p:extLst>
      <p:ext uri="{BB962C8B-B14F-4D97-AF65-F5344CB8AC3E}">
        <p14:creationId xmlns:p14="http://schemas.microsoft.com/office/powerpoint/2010/main" val="2276196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ZA" sz="1200" kern="1200" dirty="0">
                <a:solidFill>
                  <a:schemeClr val="tx1"/>
                </a:solidFill>
                <a:effectLst/>
                <a:latin typeface="Arial" charset="0"/>
                <a:ea typeface="+mn-ea"/>
                <a:cs typeface="+mn-cs"/>
              </a:rPr>
              <a:t>This project is running over 2 years (April 2016 – March 2018) and the main aim of this participatory model building is to foster social learning and group decision-making in catchment management. The focus is not only on the accuracy and applicability of the models themselves, but also the process of model building as a learning tool for the stakeholder group. </a:t>
            </a:r>
            <a:endParaRPr lang="en-GB" sz="1200" kern="1200" dirty="0">
              <a:solidFill>
                <a:schemeClr val="tx1"/>
              </a:solidFill>
              <a:effectLst/>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18</a:t>
            </a:fld>
            <a:endParaRPr lang="en-US"/>
          </a:p>
        </p:txBody>
      </p:sp>
    </p:spTree>
    <p:extLst>
      <p:ext uri="{BB962C8B-B14F-4D97-AF65-F5344CB8AC3E}">
        <p14:creationId xmlns:p14="http://schemas.microsoft.com/office/powerpoint/2010/main" val="319864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4</a:t>
            </a:fld>
            <a:endParaRPr lang="en-US"/>
          </a:p>
        </p:txBody>
      </p:sp>
    </p:spTree>
    <p:extLst>
      <p:ext uri="{BB962C8B-B14F-4D97-AF65-F5344CB8AC3E}">
        <p14:creationId xmlns:p14="http://schemas.microsoft.com/office/powerpoint/2010/main" val="67220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5</a:t>
            </a:fld>
            <a:endParaRPr lang="en-US"/>
          </a:p>
        </p:txBody>
      </p:sp>
    </p:spTree>
    <p:extLst>
      <p:ext uri="{BB962C8B-B14F-4D97-AF65-F5344CB8AC3E}">
        <p14:creationId xmlns:p14="http://schemas.microsoft.com/office/powerpoint/2010/main" val="248499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6</a:t>
            </a:fld>
            <a:endParaRPr lang="en-US"/>
          </a:p>
        </p:txBody>
      </p:sp>
    </p:spTree>
    <p:extLst>
      <p:ext uri="{BB962C8B-B14F-4D97-AF65-F5344CB8AC3E}">
        <p14:creationId xmlns:p14="http://schemas.microsoft.com/office/powerpoint/2010/main" val="176966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7</a:t>
            </a:fld>
            <a:endParaRPr lang="en-US"/>
          </a:p>
        </p:txBody>
      </p:sp>
    </p:spTree>
    <p:extLst>
      <p:ext uri="{BB962C8B-B14F-4D97-AF65-F5344CB8AC3E}">
        <p14:creationId xmlns:p14="http://schemas.microsoft.com/office/powerpoint/2010/main" val="1322554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8</a:t>
            </a:fld>
            <a:endParaRPr lang="en-US"/>
          </a:p>
        </p:txBody>
      </p:sp>
    </p:spTree>
    <p:extLst>
      <p:ext uri="{BB962C8B-B14F-4D97-AF65-F5344CB8AC3E}">
        <p14:creationId xmlns:p14="http://schemas.microsoft.com/office/powerpoint/2010/main" val="2990958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9</a:t>
            </a:fld>
            <a:endParaRPr lang="en-US"/>
          </a:p>
        </p:txBody>
      </p:sp>
    </p:spTree>
    <p:extLst>
      <p:ext uri="{BB962C8B-B14F-4D97-AF65-F5344CB8AC3E}">
        <p14:creationId xmlns:p14="http://schemas.microsoft.com/office/powerpoint/2010/main" val="106989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10</a:t>
            </a:fld>
            <a:endParaRPr lang="en-US"/>
          </a:p>
        </p:txBody>
      </p:sp>
    </p:spTree>
    <p:extLst>
      <p:ext uri="{BB962C8B-B14F-4D97-AF65-F5344CB8AC3E}">
        <p14:creationId xmlns:p14="http://schemas.microsoft.com/office/powerpoint/2010/main" val="2086313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½ water vs </a:t>
            </a:r>
            <a:r>
              <a:rPr lang="en-ZA" dirty="0" err="1"/>
              <a:t>lucern</a:t>
            </a:r>
            <a:endParaRPr lang="en-ZA" dirty="0"/>
          </a:p>
          <a:p>
            <a:r>
              <a:rPr lang="en-ZA" dirty="0"/>
              <a:t>Drippers 30% more effective than pivots</a:t>
            </a:r>
            <a:endParaRPr lang="en-GB" dirty="0"/>
          </a:p>
        </p:txBody>
      </p:sp>
      <p:sp>
        <p:nvSpPr>
          <p:cNvPr id="4" name="Slide Number Placeholder 3"/>
          <p:cNvSpPr>
            <a:spLocks noGrp="1"/>
          </p:cNvSpPr>
          <p:nvPr>
            <p:ph type="sldNum" sz="quarter" idx="10"/>
          </p:nvPr>
        </p:nvSpPr>
        <p:spPr/>
        <p:txBody>
          <a:bodyPr/>
          <a:lstStyle/>
          <a:p>
            <a:pPr>
              <a:defRPr/>
            </a:pPr>
            <a:fld id="{856FFB78-3E44-4361-9F5B-1034E68F4589}" type="slidenum">
              <a:rPr lang="en-US" smtClean="0"/>
              <a:pPr>
                <a:defRPr/>
              </a:pPr>
              <a:t>12</a:t>
            </a:fld>
            <a:endParaRPr lang="en-US"/>
          </a:p>
        </p:txBody>
      </p:sp>
    </p:spTree>
    <p:extLst>
      <p:ext uri="{BB962C8B-B14F-4D97-AF65-F5344CB8AC3E}">
        <p14:creationId xmlns:p14="http://schemas.microsoft.com/office/powerpoint/2010/main" val="3151831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D70BB53-5EBC-470A-9384-B59D1CDBC094}" type="slidenum">
              <a:rPr lang="en-US" smtClean="0"/>
              <a:pPr>
                <a:defRPr/>
              </a:pPr>
              <a:t>‹#›</a:t>
            </a:fld>
            <a:endParaRPr lang="en-US"/>
          </a:p>
        </p:txBody>
      </p:sp>
    </p:spTree>
    <p:extLst>
      <p:ext uri="{BB962C8B-B14F-4D97-AF65-F5344CB8AC3E}">
        <p14:creationId xmlns:p14="http://schemas.microsoft.com/office/powerpoint/2010/main" val="199430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4CD5A14-E718-45F6-A649-467A8F0DAC6D}" type="slidenum">
              <a:rPr lang="en-US" smtClean="0"/>
              <a:pPr>
                <a:defRPr/>
              </a:pPr>
              <a:t>‹#›</a:t>
            </a:fld>
            <a:endParaRPr lang="en-US"/>
          </a:p>
        </p:txBody>
      </p:sp>
    </p:spTree>
    <p:extLst>
      <p:ext uri="{BB962C8B-B14F-4D97-AF65-F5344CB8AC3E}">
        <p14:creationId xmlns:p14="http://schemas.microsoft.com/office/powerpoint/2010/main" val="4189153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A6F146F-1ED0-433B-8134-036494153CCD}" type="slidenum">
              <a:rPr lang="en-US" smtClean="0"/>
              <a:pPr>
                <a:defRPr/>
              </a:pPr>
              <a:t>‹#›</a:t>
            </a:fld>
            <a:endParaRPr lang="en-US"/>
          </a:p>
        </p:txBody>
      </p:sp>
    </p:spTree>
    <p:extLst>
      <p:ext uri="{BB962C8B-B14F-4D97-AF65-F5344CB8AC3E}">
        <p14:creationId xmlns:p14="http://schemas.microsoft.com/office/powerpoint/2010/main" val="235612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959885-A5DA-4CFA-B54A-997B3D954C14}" type="slidenum">
              <a:rPr lang="en-US" smtClean="0"/>
              <a:pPr>
                <a:defRPr/>
              </a:pPr>
              <a:t>‹#›</a:t>
            </a:fld>
            <a:endParaRPr lang="en-US"/>
          </a:p>
        </p:txBody>
      </p:sp>
    </p:spTree>
    <p:extLst>
      <p:ext uri="{BB962C8B-B14F-4D97-AF65-F5344CB8AC3E}">
        <p14:creationId xmlns:p14="http://schemas.microsoft.com/office/powerpoint/2010/main" val="581732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33C011-1C0F-450A-A2A5-5B428CB25425}" type="slidenum">
              <a:rPr lang="en-US" smtClean="0"/>
              <a:pPr>
                <a:defRPr/>
              </a:pPr>
              <a:t>‹#›</a:t>
            </a:fld>
            <a:endParaRPr lang="en-US"/>
          </a:p>
        </p:txBody>
      </p:sp>
    </p:spTree>
    <p:extLst>
      <p:ext uri="{BB962C8B-B14F-4D97-AF65-F5344CB8AC3E}">
        <p14:creationId xmlns:p14="http://schemas.microsoft.com/office/powerpoint/2010/main" val="2534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D7BC00C-B07C-4E15-A09B-EBE01B3ADA07}" type="slidenum">
              <a:rPr lang="en-US" smtClean="0"/>
              <a:pPr>
                <a:defRPr/>
              </a:pPr>
              <a:t>‹#›</a:t>
            </a:fld>
            <a:endParaRPr lang="en-US"/>
          </a:p>
        </p:txBody>
      </p:sp>
    </p:spTree>
    <p:extLst>
      <p:ext uri="{BB962C8B-B14F-4D97-AF65-F5344CB8AC3E}">
        <p14:creationId xmlns:p14="http://schemas.microsoft.com/office/powerpoint/2010/main" val="340202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F5B15CB-A488-4AF0-8D96-1E03E2AED6B3}" type="slidenum">
              <a:rPr lang="en-US" smtClean="0"/>
              <a:pPr>
                <a:defRPr/>
              </a:pPr>
              <a:t>‹#›</a:t>
            </a:fld>
            <a:endParaRPr lang="en-US"/>
          </a:p>
        </p:txBody>
      </p:sp>
    </p:spTree>
    <p:extLst>
      <p:ext uri="{BB962C8B-B14F-4D97-AF65-F5344CB8AC3E}">
        <p14:creationId xmlns:p14="http://schemas.microsoft.com/office/powerpoint/2010/main" val="379341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3513531-F51F-42D9-8605-4C20FD009914}" type="slidenum">
              <a:rPr lang="en-US" smtClean="0"/>
              <a:pPr>
                <a:defRPr/>
              </a:pPr>
              <a:t>‹#›</a:t>
            </a:fld>
            <a:endParaRPr lang="en-US"/>
          </a:p>
        </p:txBody>
      </p:sp>
    </p:spTree>
    <p:extLst>
      <p:ext uri="{BB962C8B-B14F-4D97-AF65-F5344CB8AC3E}">
        <p14:creationId xmlns:p14="http://schemas.microsoft.com/office/powerpoint/2010/main" val="958707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2F02578-428F-4A27-9865-CCD5A3B9B59D}" type="slidenum">
              <a:rPr lang="en-US" smtClean="0"/>
              <a:pPr>
                <a:defRPr/>
              </a:pPr>
              <a:t>‹#›</a:t>
            </a:fld>
            <a:endParaRPr lang="en-US"/>
          </a:p>
        </p:txBody>
      </p:sp>
    </p:spTree>
    <p:extLst>
      <p:ext uri="{BB962C8B-B14F-4D97-AF65-F5344CB8AC3E}">
        <p14:creationId xmlns:p14="http://schemas.microsoft.com/office/powerpoint/2010/main" val="725403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BC613AC-D968-4EE1-9955-1F3EA397B630}" type="slidenum">
              <a:rPr lang="en-US" smtClean="0"/>
              <a:pPr>
                <a:defRPr/>
              </a:pPr>
              <a:t>‹#›</a:t>
            </a:fld>
            <a:endParaRPr lang="en-US"/>
          </a:p>
        </p:txBody>
      </p:sp>
    </p:spTree>
    <p:extLst>
      <p:ext uri="{BB962C8B-B14F-4D97-AF65-F5344CB8AC3E}">
        <p14:creationId xmlns:p14="http://schemas.microsoft.com/office/powerpoint/2010/main" val="1576199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0429BEE-8145-42E6-AC9A-DECBF09B02C6}" type="slidenum">
              <a:rPr lang="en-US" smtClean="0"/>
              <a:pPr>
                <a:defRPr/>
              </a:pPr>
              <a:t>‹#›</a:t>
            </a:fld>
            <a:endParaRPr lang="en-US"/>
          </a:p>
        </p:txBody>
      </p:sp>
    </p:spTree>
    <p:extLst>
      <p:ext uri="{BB962C8B-B14F-4D97-AF65-F5344CB8AC3E}">
        <p14:creationId xmlns:p14="http://schemas.microsoft.com/office/powerpoint/2010/main" val="153309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B9DF7C0-6EF6-4C2C-AD84-9F7203925343}" type="slidenum">
              <a:rPr lang="en-US" smtClean="0"/>
              <a:pPr>
                <a:defRPr/>
              </a:pPr>
              <a:t>‹#›</a:t>
            </a:fld>
            <a:endParaRPr lang="en-US"/>
          </a:p>
        </p:txBody>
      </p:sp>
    </p:spTree>
    <p:extLst>
      <p:ext uri="{BB962C8B-B14F-4D97-AF65-F5344CB8AC3E}">
        <p14:creationId xmlns:p14="http://schemas.microsoft.com/office/powerpoint/2010/main" val="178841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LIVINGLANDS_LANDSCAPE.jpg"/>
          <p:cNvPicPr/>
          <p:nvPr/>
        </p:nvPicPr>
        <p:blipFill>
          <a:blip r:embed="rId3"/>
          <a:srcRect t="41326"/>
          <a:stretch>
            <a:fillRect/>
          </a:stretch>
        </p:blipFill>
        <p:spPr>
          <a:xfrm>
            <a:off x="0" y="5517233"/>
            <a:ext cx="9144000" cy="1340768"/>
          </a:xfrm>
          <a:prstGeom prst="rect">
            <a:avLst/>
          </a:prstGeom>
        </p:spPr>
      </p:pic>
      <p:sp>
        <p:nvSpPr>
          <p:cNvPr id="14" name="Rounded Rectangle 13"/>
          <p:cNvSpPr/>
          <p:nvPr/>
        </p:nvSpPr>
        <p:spPr>
          <a:xfrm>
            <a:off x="395536" y="5169795"/>
            <a:ext cx="8352928" cy="514325"/>
          </a:xfrm>
          <a:prstGeom prst="roundRect">
            <a:avLst/>
          </a:prstGeom>
          <a:noFill/>
        </p:spPr>
        <p:txBody>
          <a:bodyPr wrap="square">
            <a:spAutoFit/>
          </a:bodyPr>
          <a:lstStyle/>
          <a:p>
            <a:pPr algn="ctr">
              <a:lnSpc>
                <a:spcPct val="150000"/>
              </a:lnSpc>
            </a:pPr>
            <a:r>
              <a:rPr lang="en-ZA" dirty="0">
                <a:solidFill>
                  <a:schemeClr val="bg1">
                    <a:lumMod val="50000"/>
                  </a:schemeClr>
                </a:solidFill>
                <a:latin typeface="+mj-lt"/>
              </a:rPr>
              <a:t>MAY 2017</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0002" y="148548"/>
            <a:ext cx="2703995" cy="91048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3648"/>
          <a:stretch/>
        </p:blipFill>
        <p:spPr>
          <a:xfrm>
            <a:off x="-1" y="1390221"/>
            <a:ext cx="9144000" cy="3779574"/>
          </a:xfrm>
          <a:prstGeom prst="rect">
            <a:avLst/>
          </a:prstGeom>
        </p:spPr>
      </p:pic>
    </p:spTree>
    <p:extLst>
      <p:ext uri="{BB962C8B-B14F-4D97-AF65-F5344CB8AC3E}">
        <p14:creationId xmlns:p14="http://schemas.microsoft.com/office/powerpoint/2010/main" val="806476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7502682" cy="523220"/>
          </a:xfrm>
          <a:prstGeom prst="rect">
            <a:avLst/>
          </a:prstGeom>
        </p:spPr>
        <p:txBody>
          <a:bodyPr wrap="square">
            <a:spAutoFit/>
          </a:bodyPr>
          <a:lstStyle/>
          <a:p>
            <a:r>
              <a:rPr lang="en-ZA" sz="2800" dirty="0">
                <a:solidFill>
                  <a:schemeClr val="bg1"/>
                </a:solidFill>
                <a:latin typeface="+mj-lt"/>
              </a:rPr>
              <a:t>Current Research</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5826" t="44750" r="14786" b="13250"/>
          <a:stretch/>
        </p:blipFill>
        <p:spPr>
          <a:xfrm>
            <a:off x="179512" y="2020795"/>
            <a:ext cx="5870882" cy="3744416"/>
          </a:xfrm>
          <a:prstGeom prst="rect">
            <a:avLst/>
          </a:prstGeom>
        </p:spPr>
      </p:pic>
      <p:sp>
        <p:nvSpPr>
          <p:cNvPr id="6" name="TextBox 5"/>
          <p:cNvSpPr txBox="1"/>
          <p:nvPr/>
        </p:nvSpPr>
        <p:spPr>
          <a:xfrm>
            <a:off x="6228184" y="2673087"/>
            <a:ext cx="2664296" cy="369332"/>
          </a:xfrm>
          <a:prstGeom prst="rect">
            <a:avLst/>
          </a:prstGeom>
          <a:noFill/>
          <a:ln>
            <a:solidFill>
              <a:schemeClr val="tx1"/>
            </a:solidFill>
          </a:ln>
        </p:spPr>
        <p:txBody>
          <a:bodyPr wrap="square" rtlCol="0">
            <a:spAutoFit/>
          </a:bodyPr>
          <a:lstStyle/>
          <a:p>
            <a:r>
              <a:rPr lang="en-ZA" dirty="0"/>
              <a:t>8 International Students</a:t>
            </a:r>
            <a:endParaRPr lang="en-GB" dirty="0"/>
          </a:p>
        </p:txBody>
      </p:sp>
      <p:sp>
        <p:nvSpPr>
          <p:cNvPr id="16" name="TextBox 15"/>
          <p:cNvSpPr txBox="1"/>
          <p:nvPr/>
        </p:nvSpPr>
        <p:spPr>
          <a:xfrm>
            <a:off x="6228184" y="3708337"/>
            <a:ext cx="2664296" cy="369332"/>
          </a:xfrm>
          <a:prstGeom prst="rect">
            <a:avLst/>
          </a:prstGeom>
          <a:noFill/>
          <a:ln>
            <a:solidFill>
              <a:schemeClr val="tx1"/>
            </a:solidFill>
          </a:ln>
        </p:spPr>
        <p:txBody>
          <a:bodyPr wrap="square" rtlCol="0">
            <a:spAutoFit/>
          </a:bodyPr>
          <a:lstStyle/>
          <a:p>
            <a:r>
              <a:rPr lang="en-ZA" dirty="0"/>
              <a:t>2 PhD Students</a:t>
            </a:r>
            <a:endParaRPr lang="en-GB" dirty="0"/>
          </a:p>
        </p:txBody>
      </p:sp>
      <p:sp>
        <p:nvSpPr>
          <p:cNvPr id="18" name="TextBox 17"/>
          <p:cNvSpPr txBox="1"/>
          <p:nvPr/>
        </p:nvSpPr>
        <p:spPr>
          <a:xfrm>
            <a:off x="6228184" y="4743587"/>
            <a:ext cx="2664296" cy="369332"/>
          </a:xfrm>
          <a:prstGeom prst="rect">
            <a:avLst/>
          </a:prstGeom>
          <a:noFill/>
          <a:ln>
            <a:solidFill>
              <a:schemeClr val="tx1"/>
            </a:solidFill>
          </a:ln>
        </p:spPr>
        <p:txBody>
          <a:bodyPr wrap="square" rtlCol="0">
            <a:spAutoFit/>
          </a:bodyPr>
          <a:lstStyle/>
          <a:p>
            <a:r>
              <a:rPr lang="en-ZA" dirty="0"/>
              <a:t>2 MSc Students</a:t>
            </a:r>
            <a:endParaRPr lang="en-GB" dirty="0"/>
          </a:p>
        </p:txBody>
      </p:sp>
    </p:spTree>
    <p:extLst>
      <p:ext uri="{BB962C8B-B14F-4D97-AF65-F5344CB8AC3E}">
        <p14:creationId xmlns:p14="http://schemas.microsoft.com/office/powerpoint/2010/main" val="3222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ounded Rectangle 13"/>
          <p:cNvSpPr/>
          <p:nvPr/>
        </p:nvSpPr>
        <p:spPr>
          <a:xfrm>
            <a:off x="3419872" y="1138088"/>
            <a:ext cx="5740823" cy="2354491"/>
          </a:xfrm>
          <a:prstGeom prst="roundRect">
            <a:avLst>
              <a:gd name="adj" fmla="val 0"/>
            </a:avLst>
          </a:prstGeom>
          <a:noFill/>
        </p:spPr>
        <p:txBody>
          <a:bodyPr wrap="square">
            <a:spAutoFit/>
          </a:bodyPr>
          <a:lstStyle/>
          <a:p>
            <a:pPr marL="457200" indent="-457200">
              <a:lnSpc>
                <a:spcPct val="150000"/>
              </a:lnSpc>
              <a:buFont typeface="Arial" panose="020B0604020202020204" pitchFamily="34" charset="0"/>
              <a:buChar char="•"/>
            </a:pPr>
            <a:r>
              <a:rPr lang="en-ZA" sz="2000" dirty="0"/>
              <a:t>LL &amp; Grounded – business model - DEVCO</a:t>
            </a:r>
          </a:p>
          <a:p>
            <a:pPr marL="457200" indent="-457200">
              <a:lnSpc>
                <a:spcPct val="150000"/>
              </a:lnSpc>
              <a:buFont typeface="Arial" panose="020B0604020202020204" pitchFamily="34" charset="0"/>
              <a:buChar char="•"/>
            </a:pPr>
            <a:r>
              <a:rPr lang="en-ZA" sz="2000" dirty="0"/>
              <a:t>Essential oils to replace goats</a:t>
            </a:r>
          </a:p>
          <a:p>
            <a:pPr marL="457200" indent="-457200">
              <a:lnSpc>
                <a:spcPct val="150000"/>
              </a:lnSpc>
              <a:buFont typeface="Arial" panose="020B0604020202020204" pitchFamily="34" charset="0"/>
              <a:buChar char="•"/>
            </a:pPr>
            <a:r>
              <a:rPr lang="en-ZA" sz="2000" dirty="0"/>
              <a:t>48ha </a:t>
            </a:r>
            <a:r>
              <a:rPr lang="en-ZA" sz="2000" dirty="0" err="1"/>
              <a:t>Lavandin</a:t>
            </a:r>
            <a:r>
              <a:rPr lang="en-ZA" sz="2000" dirty="0"/>
              <a:t>; 30ha Rosemary</a:t>
            </a:r>
          </a:p>
          <a:p>
            <a:pPr marL="457200" indent="-457200">
              <a:lnSpc>
                <a:spcPct val="150000"/>
              </a:lnSpc>
              <a:buFont typeface="Arial" panose="020B0604020202020204" pitchFamily="34" charset="0"/>
              <a:buChar char="•"/>
            </a:pPr>
            <a:r>
              <a:rPr lang="en-ZA" sz="2000" dirty="0"/>
              <a:t>Processing Facility</a:t>
            </a:r>
          </a:p>
          <a:p>
            <a:pPr marL="457200" indent="-457200">
              <a:lnSpc>
                <a:spcPct val="150000"/>
              </a:lnSpc>
              <a:buFont typeface="Arial" panose="020B0604020202020204" pitchFamily="34" charset="0"/>
              <a:buChar char="•"/>
            </a:pPr>
            <a:endParaRPr lang="en-ZA" dirty="0"/>
          </a:p>
        </p:txBody>
      </p:sp>
      <p:sp>
        <p:nvSpPr>
          <p:cNvPr id="4" name="Rectangle 3"/>
          <p:cNvSpPr/>
          <p:nvPr/>
        </p:nvSpPr>
        <p:spPr>
          <a:xfrm>
            <a:off x="323528" y="307434"/>
            <a:ext cx="4670061" cy="523220"/>
          </a:xfrm>
          <a:prstGeom prst="rect">
            <a:avLst/>
          </a:prstGeom>
        </p:spPr>
        <p:txBody>
          <a:bodyPr wrap="none">
            <a:spAutoFit/>
          </a:bodyPr>
          <a:lstStyle/>
          <a:p>
            <a:r>
              <a:rPr lang="en-ZA" sz="2800" dirty="0">
                <a:solidFill>
                  <a:schemeClr val="bg1"/>
                </a:solidFill>
                <a:latin typeface="+mj-lt"/>
              </a:rPr>
              <a:t>Current Projects: </a:t>
            </a:r>
            <a:r>
              <a:rPr lang="en-ZA" sz="2800" dirty="0" err="1">
                <a:solidFill>
                  <a:schemeClr val="bg1"/>
                </a:solidFill>
                <a:latin typeface="+mj-lt"/>
              </a:rPr>
              <a:t>Baviaanskloof</a:t>
            </a:r>
            <a:endParaRPr lang="en-ZA" sz="2800" dirty="0">
              <a:solidFill>
                <a:schemeClr val="bg1"/>
              </a:solidFill>
              <a:latin typeface="+mj-l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798" y="1268264"/>
            <a:ext cx="2913806" cy="518009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3425656"/>
            <a:ext cx="5341368" cy="3004520"/>
          </a:xfrm>
          <a:prstGeom prst="rect">
            <a:avLst/>
          </a:prstGeom>
        </p:spPr>
      </p:pic>
    </p:spTree>
    <p:extLst>
      <p:ext uri="{BB962C8B-B14F-4D97-AF65-F5344CB8AC3E}">
        <p14:creationId xmlns:p14="http://schemas.microsoft.com/office/powerpoint/2010/main" val="3378370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4670061" cy="523220"/>
          </a:xfrm>
          <a:prstGeom prst="rect">
            <a:avLst/>
          </a:prstGeom>
        </p:spPr>
        <p:txBody>
          <a:bodyPr wrap="none">
            <a:spAutoFit/>
          </a:bodyPr>
          <a:lstStyle/>
          <a:p>
            <a:r>
              <a:rPr lang="en-ZA" sz="2800" dirty="0">
                <a:solidFill>
                  <a:schemeClr val="bg1"/>
                </a:solidFill>
                <a:latin typeface="+mj-lt"/>
              </a:rPr>
              <a:t>Current Projects: </a:t>
            </a:r>
            <a:r>
              <a:rPr lang="en-ZA" sz="2800" dirty="0" err="1">
                <a:solidFill>
                  <a:schemeClr val="bg1"/>
                </a:solidFill>
                <a:latin typeface="+mj-lt"/>
              </a:rPr>
              <a:t>Baviaanskloof</a:t>
            </a:r>
            <a:endParaRPr lang="en-ZA" sz="2800" dirty="0">
              <a:solidFill>
                <a:schemeClr val="bg1"/>
              </a:solidFill>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264976"/>
            <a:ext cx="3096344" cy="5504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0152" y="3914305"/>
            <a:ext cx="5076056" cy="285528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3643" b="7368"/>
          <a:stretch/>
        </p:blipFill>
        <p:spPr>
          <a:xfrm>
            <a:off x="3956142" y="1291805"/>
            <a:ext cx="5040066" cy="2522857"/>
          </a:xfrm>
          <a:prstGeom prst="rect">
            <a:avLst/>
          </a:prstGeom>
        </p:spPr>
      </p:pic>
    </p:spTree>
    <p:extLst>
      <p:ext uri="{BB962C8B-B14F-4D97-AF65-F5344CB8AC3E}">
        <p14:creationId xmlns:p14="http://schemas.microsoft.com/office/powerpoint/2010/main" val="4207366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ounded Rectangle 13"/>
          <p:cNvSpPr/>
          <p:nvPr/>
        </p:nvSpPr>
        <p:spPr>
          <a:xfrm>
            <a:off x="4430488" y="1558215"/>
            <a:ext cx="4322803" cy="1892826"/>
          </a:xfrm>
          <a:prstGeom prst="roundRect">
            <a:avLst>
              <a:gd name="adj" fmla="val 0"/>
            </a:avLst>
          </a:prstGeom>
          <a:noFill/>
        </p:spPr>
        <p:txBody>
          <a:bodyPr wrap="square">
            <a:spAutoFit/>
          </a:bodyPr>
          <a:lstStyle/>
          <a:p>
            <a:pPr marL="457200" indent="-457200">
              <a:lnSpc>
                <a:spcPct val="150000"/>
              </a:lnSpc>
              <a:buFont typeface="Arial" panose="020B0604020202020204" pitchFamily="34" charset="0"/>
              <a:buChar char="•"/>
            </a:pPr>
            <a:r>
              <a:rPr lang="en-ZA" sz="2000" dirty="0" err="1"/>
              <a:t>Cocal</a:t>
            </a:r>
            <a:r>
              <a:rPr lang="en-ZA" sz="2000" dirty="0"/>
              <a:t> Cola Africa Foundation &amp; GEF</a:t>
            </a:r>
          </a:p>
          <a:p>
            <a:pPr marL="457200" indent="-457200">
              <a:lnSpc>
                <a:spcPct val="150000"/>
              </a:lnSpc>
              <a:buFont typeface="Arial" panose="020B0604020202020204" pitchFamily="34" charset="0"/>
              <a:buChar char="•"/>
            </a:pPr>
            <a:r>
              <a:rPr lang="en-ZA" sz="2000" dirty="0"/>
              <a:t>Restore 2500ha</a:t>
            </a:r>
          </a:p>
          <a:p>
            <a:pPr marL="457200" indent="-457200">
              <a:lnSpc>
                <a:spcPct val="150000"/>
              </a:lnSpc>
              <a:buFont typeface="Arial" panose="020B0604020202020204" pitchFamily="34" charset="0"/>
              <a:buChar char="•"/>
            </a:pPr>
            <a:r>
              <a:rPr lang="en-ZA" sz="2000" dirty="0"/>
              <a:t>5 alluvial fans</a:t>
            </a:r>
          </a:p>
          <a:p>
            <a:pPr marL="457200" indent="-457200">
              <a:lnSpc>
                <a:spcPct val="150000"/>
              </a:lnSpc>
              <a:buFont typeface="Arial" panose="020B0604020202020204" pitchFamily="34" charset="0"/>
              <a:buChar char="•"/>
            </a:pPr>
            <a:endParaRPr lang="en-ZA" dirty="0"/>
          </a:p>
        </p:txBody>
      </p:sp>
      <p:sp>
        <p:nvSpPr>
          <p:cNvPr id="4" name="Rectangle 3"/>
          <p:cNvSpPr/>
          <p:nvPr/>
        </p:nvSpPr>
        <p:spPr>
          <a:xfrm>
            <a:off x="323528" y="307434"/>
            <a:ext cx="4670061" cy="523220"/>
          </a:xfrm>
          <a:prstGeom prst="rect">
            <a:avLst/>
          </a:prstGeom>
        </p:spPr>
        <p:txBody>
          <a:bodyPr wrap="none">
            <a:spAutoFit/>
          </a:bodyPr>
          <a:lstStyle/>
          <a:p>
            <a:r>
              <a:rPr lang="en-ZA" sz="2800" dirty="0">
                <a:solidFill>
                  <a:schemeClr val="bg1"/>
                </a:solidFill>
                <a:latin typeface="+mj-lt"/>
              </a:rPr>
              <a:t>Current Projects: </a:t>
            </a:r>
            <a:r>
              <a:rPr lang="en-ZA" sz="2800" dirty="0" err="1">
                <a:solidFill>
                  <a:schemeClr val="bg1"/>
                </a:solidFill>
                <a:latin typeface="+mj-lt"/>
              </a:rPr>
              <a:t>Baviaanskloof</a:t>
            </a:r>
            <a:endParaRPr lang="en-ZA" sz="2800" dirty="0">
              <a:solidFill>
                <a:schemeClr val="bg1"/>
              </a:solidFill>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6047" y="2184684"/>
            <a:ext cx="5011753" cy="375881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0488" y="3277480"/>
            <a:ext cx="4389984" cy="3292488"/>
          </a:xfrm>
          <a:prstGeom prst="rect">
            <a:avLst/>
          </a:prstGeom>
        </p:spPr>
      </p:pic>
    </p:spTree>
    <p:extLst>
      <p:ext uri="{BB962C8B-B14F-4D97-AF65-F5344CB8AC3E}">
        <p14:creationId xmlns:p14="http://schemas.microsoft.com/office/powerpoint/2010/main" val="3673566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4670061" cy="523220"/>
          </a:xfrm>
          <a:prstGeom prst="rect">
            <a:avLst/>
          </a:prstGeom>
        </p:spPr>
        <p:txBody>
          <a:bodyPr wrap="none">
            <a:spAutoFit/>
          </a:bodyPr>
          <a:lstStyle/>
          <a:p>
            <a:r>
              <a:rPr lang="en-ZA" sz="2800" dirty="0">
                <a:solidFill>
                  <a:schemeClr val="bg1"/>
                </a:solidFill>
                <a:latin typeface="+mj-lt"/>
              </a:rPr>
              <a:t>Current Projects: </a:t>
            </a:r>
            <a:r>
              <a:rPr lang="en-ZA" sz="2800" dirty="0" err="1">
                <a:solidFill>
                  <a:schemeClr val="bg1"/>
                </a:solidFill>
                <a:latin typeface="+mj-lt"/>
              </a:rPr>
              <a:t>Baviaanskloof</a:t>
            </a:r>
            <a:endParaRPr lang="en-ZA" sz="2800" dirty="0">
              <a:solidFill>
                <a:schemeClr val="bg1"/>
              </a:solidFill>
              <a:latin typeface="+mj-lt"/>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2704" b="7898"/>
          <a:stretch/>
        </p:blipFill>
        <p:spPr>
          <a:xfrm>
            <a:off x="4282792" y="1202016"/>
            <a:ext cx="4775491" cy="248558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515" t="4805" r="38731"/>
          <a:stretch/>
        </p:blipFill>
        <p:spPr>
          <a:xfrm>
            <a:off x="54324" y="1196364"/>
            <a:ext cx="4140912" cy="5604119"/>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15164"/>
          <a:stretch/>
        </p:blipFill>
        <p:spPr>
          <a:xfrm>
            <a:off x="4282792" y="3745880"/>
            <a:ext cx="4800781" cy="3054604"/>
          </a:xfrm>
          <a:prstGeom prst="rect">
            <a:avLst/>
          </a:prstGeom>
        </p:spPr>
      </p:pic>
    </p:spTree>
    <p:extLst>
      <p:ext uri="{BB962C8B-B14F-4D97-AF65-F5344CB8AC3E}">
        <p14:creationId xmlns:p14="http://schemas.microsoft.com/office/powerpoint/2010/main" val="1481218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ounded Rectangle 13"/>
          <p:cNvSpPr/>
          <p:nvPr/>
        </p:nvSpPr>
        <p:spPr>
          <a:xfrm>
            <a:off x="3675805" y="1340768"/>
            <a:ext cx="5288683" cy="3277820"/>
          </a:xfrm>
          <a:prstGeom prst="roundRect">
            <a:avLst>
              <a:gd name="adj" fmla="val 0"/>
            </a:avLst>
          </a:prstGeom>
          <a:noFill/>
        </p:spPr>
        <p:txBody>
          <a:bodyPr wrap="square">
            <a:spAutoFit/>
          </a:bodyPr>
          <a:lstStyle/>
          <a:p>
            <a:pPr marL="457200" indent="-457200">
              <a:lnSpc>
                <a:spcPct val="150000"/>
              </a:lnSpc>
              <a:buFont typeface="Arial" panose="020B0604020202020204" pitchFamily="34" charset="0"/>
              <a:buChar char="•"/>
            </a:pPr>
            <a:r>
              <a:rPr lang="en-ZA" sz="2000" dirty="0"/>
              <a:t>Switch Africa Green</a:t>
            </a:r>
          </a:p>
          <a:p>
            <a:pPr marL="457200" indent="-457200">
              <a:lnSpc>
                <a:spcPct val="150000"/>
              </a:lnSpc>
              <a:buFont typeface="Arial" panose="020B0604020202020204" pitchFamily="34" charset="0"/>
              <a:buChar char="•"/>
            </a:pPr>
            <a:r>
              <a:rPr lang="en-ZA" sz="2000" dirty="0"/>
              <a:t>Development of green economy through:</a:t>
            </a:r>
          </a:p>
          <a:p>
            <a:pPr marL="457200" indent="-457200">
              <a:lnSpc>
                <a:spcPct val="150000"/>
              </a:lnSpc>
              <a:buFont typeface="Arial" panose="020B0604020202020204" pitchFamily="34" charset="0"/>
              <a:buChar char="•"/>
            </a:pPr>
            <a:r>
              <a:rPr lang="en-ZA" sz="2000" dirty="0"/>
              <a:t>Sustainable agriculture</a:t>
            </a:r>
          </a:p>
          <a:p>
            <a:pPr marL="457200" indent="-457200">
              <a:lnSpc>
                <a:spcPct val="150000"/>
              </a:lnSpc>
              <a:buFont typeface="Arial" panose="020B0604020202020204" pitchFamily="34" charset="0"/>
              <a:buChar char="•"/>
            </a:pPr>
            <a:r>
              <a:rPr lang="en-ZA" sz="2000" dirty="0"/>
              <a:t>Environmental Restoration</a:t>
            </a:r>
          </a:p>
          <a:p>
            <a:pPr marL="457200" indent="-457200">
              <a:lnSpc>
                <a:spcPct val="150000"/>
              </a:lnSpc>
              <a:buFont typeface="Arial" panose="020B0604020202020204" pitchFamily="34" charset="0"/>
              <a:buChar char="•"/>
            </a:pPr>
            <a:r>
              <a:rPr lang="en-ZA" sz="2000" dirty="0"/>
              <a:t>Value-adding Businesses</a:t>
            </a:r>
          </a:p>
          <a:p>
            <a:pPr marL="457200" indent="-457200">
              <a:lnSpc>
                <a:spcPct val="150000"/>
              </a:lnSpc>
              <a:buFont typeface="Arial" panose="020B0604020202020204" pitchFamily="34" charset="0"/>
              <a:buChar char="•"/>
            </a:pPr>
            <a:r>
              <a:rPr lang="en-ZA" sz="2000" dirty="0"/>
              <a:t>Landscape Organisation</a:t>
            </a:r>
          </a:p>
          <a:p>
            <a:pPr marL="457200" indent="-457200">
              <a:lnSpc>
                <a:spcPct val="150000"/>
              </a:lnSpc>
              <a:buFont typeface="Arial" panose="020B0604020202020204" pitchFamily="34" charset="0"/>
              <a:buChar char="•"/>
            </a:pPr>
            <a:endParaRPr lang="en-ZA" dirty="0"/>
          </a:p>
        </p:txBody>
      </p:sp>
      <p:sp>
        <p:nvSpPr>
          <p:cNvPr id="4" name="Rectangle 3"/>
          <p:cNvSpPr/>
          <p:nvPr/>
        </p:nvSpPr>
        <p:spPr>
          <a:xfrm>
            <a:off x="323528" y="307434"/>
            <a:ext cx="4089517" cy="523220"/>
          </a:xfrm>
          <a:prstGeom prst="rect">
            <a:avLst/>
          </a:prstGeom>
        </p:spPr>
        <p:txBody>
          <a:bodyPr wrap="none">
            <a:spAutoFit/>
          </a:bodyPr>
          <a:lstStyle/>
          <a:p>
            <a:r>
              <a:rPr lang="en-ZA" sz="2800" dirty="0">
                <a:solidFill>
                  <a:schemeClr val="bg1"/>
                </a:solidFill>
                <a:latin typeface="+mj-lt"/>
              </a:rPr>
              <a:t>Current Projects: </a:t>
            </a:r>
            <a:r>
              <a:rPr lang="en-ZA" sz="2800" dirty="0" err="1">
                <a:solidFill>
                  <a:schemeClr val="bg1"/>
                </a:solidFill>
                <a:latin typeface="+mj-lt"/>
              </a:rPr>
              <a:t>Langkloof</a:t>
            </a:r>
            <a:endParaRPr lang="en-ZA" sz="2800" dirty="0">
              <a:solidFill>
                <a:schemeClr val="bg1"/>
              </a:solidFill>
              <a:latin typeface="+mj-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110" t="10894" r="7484"/>
          <a:stretch/>
        </p:blipFill>
        <p:spPr>
          <a:xfrm>
            <a:off x="323528" y="1603900"/>
            <a:ext cx="3300224" cy="5065460"/>
          </a:xfrm>
          <a:prstGeom prst="rect">
            <a:avLst/>
          </a:prstGeom>
        </p:spPr>
      </p:pic>
      <p:pic>
        <p:nvPicPr>
          <p:cNvPr id="7" name="Picture 6" descr="C:\Users\Thelani Grant\AppData\Local\Microsoft\Windows\INetCache\Content.Word\IMG-20170120-WA0019.jpg"/>
          <p:cNvPicPr/>
          <p:nvPr/>
        </p:nvPicPr>
        <p:blipFill rotWithShape="1">
          <a:blip r:embed="rId3">
            <a:extLst>
              <a:ext uri="{28A0092B-C50C-407E-A947-70E740481C1C}">
                <a14:useLocalDpi xmlns:a14="http://schemas.microsoft.com/office/drawing/2010/main" val="0"/>
              </a:ext>
            </a:extLst>
          </a:blip>
          <a:srcRect t="9652" r="8250" b="8316"/>
          <a:stretch/>
        </p:blipFill>
        <p:spPr bwMode="auto">
          <a:xfrm>
            <a:off x="3779912" y="4221088"/>
            <a:ext cx="4856635" cy="2448272"/>
          </a:xfrm>
          <a:prstGeom prst="rect">
            <a:avLst/>
          </a:prstGeom>
          <a:noFill/>
          <a:ln>
            <a:noFill/>
          </a:ln>
        </p:spPr>
      </p:pic>
    </p:spTree>
    <p:extLst>
      <p:ext uri="{BB962C8B-B14F-4D97-AF65-F5344CB8AC3E}">
        <p14:creationId xmlns:p14="http://schemas.microsoft.com/office/powerpoint/2010/main" val="3714823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4089517" cy="523220"/>
          </a:xfrm>
          <a:prstGeom prst="rect">
            <a:avLst/>
          </a:prstGeom>
        </p:spPr>
        <p:txBody>
          <a:bodyPr wrap="none">
            <a:spAutoFit/>
          </a:bodyPr>
          <a:lstStyle/>
          <a:p>
            <a:r>
              <a:rPr lang="en-ZA" sz="2800" dirty="0">
                <a:solidFill>
                  <a:schemeClr val="bg1"/>
                </a:solidFill>
                <a:latin typeface="+mj-lt"/>
              </a:rPr>
              <a:t>Current Projects: </a:t>
            </a:r>
            <a:r>
              <a:rPr lang="en-ZA" sz="2800" dirty="0" err="1">
                <a:solidFill>
                  <a:schemeClr val="bg1"/>
                </a:solidFill>
                <a:latin typeface="+mj-lt"/>
              </a:rPr>
              <a:t>Langkloof</a:t>
            </a:r>
            <a:endParaRPr lang="en-ZA" sz="2800" dirty="0">
              <a:solidFill>
                <a:schemeClr val="bg1"/>
              </a:solidFill>
              <a:latin typeface="+mj-lt"/>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4639" b="11218"/>
          <a:stretch/>
        </p:blipFill>
        <p:spPr>
          <a:xfrm>
            <a:off x="3995936" y="3977783"/>
            <a:ext cx="5076056" cy="282261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3338" y="2222823"/>
            <a:ext cx="5225374" cy="391903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8097" r="19120" b="28250"/>
          <a:stretch/>
        </p:blipFill>
        <p:spPr>
          <a:xfrm>
            <a:off x="3989040" y="1340768"/>
            <a:ext cx="5076056" cy="2525493"/>
          </a:xfrm>
          <a:prstGeom prst="rect">
            <a:avLst/>
          </a:prstGeom>
        </p:spPr>
      </p:pic>
    </p:spTree>
    <p:extLst>
      <p:ext uri="{BB962C8B-B14F-4D97-AF65-F5344CB8AC3E}">
        <p14:creationId xmlns:p14="http://schemas.microsoft.com/office/powerpoint/2010/main" val="468935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5747279" cy="523220"/>
          </a:xfrm>
          <a:prstGeom prst="rect">
            <a:avLst/>
          </a:prstGeom>
        </p:spPr>
        <p:txBody>
          <a:bodyPr wrap="none">
            <a:spAutoFit/>
          </a:bodyPr>
          <a:lstStyle/>
          <a:p>
            <a:r>
              <a:rPr lang="en-ZA" sz="2800" dirty="0">
                <a:solidFill>
                  <a:schemeClr val="bg1"/>
                </a:solidFill>
                <a:latin typeface="+mj-lt"/>
              </a:rPr>
              <a:t>Current Projects: </a:t>
            </a:r>
            <a:r>
              <a:rPr lang="en-ZA" sz="2800" dirty="0" err="1">
                <a:solidFill>
                  <a:schemeClr val="bg1"/>
                </a:solidFill>
                <a:latin typeface="+mj-lt"/>
              </a:rPr>
              <a:t>Langkloof</a:t>
            </a:r>
            <a:r>
              <a:rPr lang="en-ZA" sz="2800" dirty="0">
                <a:solidFill>
                  <a:schemeClr val="bg1"/>
                </a:solidFill>
                <a:latin typeface="+mj-lt"/>
              </a:rPr>
              <a:t> &amp; </a:t>
            </a:r>
            <a:r>
              <a:rPr lang="en-ZA" sz="2800" dirty="0" err="1">
                <a:solidFill>
                  <a:schemeClr val="bg1"/>
                </a:solidFill>
                <a:latin typeface="+mj-lt"/>
              </a:rPr>
              <a:t>Baviaans</a:t>
            </a:r>
            <a:endParaRPr lang="en-ZA" sz="2800" dirty="0">
              <a:solidFill>
                <a:schemeClr val="bg1"/>
              </a:solidFill>
              <a:latin typeface="+mj-lt"/>
            </a:endParaRPr>
          </a:p>
        </p:txBody>
      </p:sp>
      <p:sp>
        <p:nvSpPr>
          <p:cNvPr id="16" name="Rounded Rectangle 13"/>
          <p:cNvSpPr/>
          <p:nvPr/>
        </p:nvSpPr>
        <p:spPr>
          <a:xfrm>
            <a:off x="4355976" y="1364827"/>
            <a:ext cx="5021237" cy="5586145"/>
          </a:xfrm>
          <a:prstGeom prst="roundRect">
            <a:avLst>
              <a:gd name="adj" fmla="val 0"/>
            </a:avLst>
          </a:prstGeom>
          <a:noFill/>
        </p:spPr>
        <p:txBody>
          <a:bodyPr wrap="square">
            <a:spAutoFit/>
          </a:bodyPr>
          <a:lstStyle/>
          <a:p>
            <a:pPr marL="457200" indent="-457200">
              <a:lnSpc>
                <a:spcPct val="150000"/>
              </a:lnSpc>
              <a:buFont typeface="Arial" panose="020B0604020202020204" pitchFamily="34" charset="0"/>
              <a:buChar char="•"/>
            </a:pPr>
            <a:r>
              <a:rPr lang="en-ZA" sz="2000" dirty="0"/>
              <a:t>WRC-funded Participatory Hydrological Modelling for collective exploration of water resource protection, restoration and water use </a:t>
            </a:r>
            <a:r>
              <a:rPr lang="en-ZA" sz="2000" dirty="0" err="1"/>
              <a:t>managent</a:t>
            </a:r>
            <a:r>
              <a:rPr lang="en-ZA" sz="2000" dirty="0"/>
              <a:t> options in the western </a:t>
            </a:r>
            <a:r>
              <a:rPr lang="en-ZA" sz="2000" dirty="0" err="1"/>
              <a:t>Algoa</a:t>
            </a:r>
            <a:r>
              <a:rPr lang="en-ZA" sz="2000" dirty="0"/>
              <a:t> Water Management Area.</a:t>
            </a:r>
          </a:p>
          <a:p>
            <a:pPr marL="457200" indent="-457200">
              <a:lnSpc>
                <a:spcPct val="150000"/>
              </a:lnSpc>
              <a:buFont typeface="Arial" panose="020B0604020202020204" pitchFamily="34" charset="0"/>
              <a:buChar char="•"/>
            </a:pPr>
            <a:r>
              <a:rPr lang="en-ZA" sz="2000" dirty="0"/>
              <a:t>Hydrological Model </a:t>
            </a:r>
          </a:p>
          <a:p>
            <a:pPr marL="457200" indent="-457200">
              <a:lnSpc>
                <a:spcPct val="150000"/>
              </a:lnSpc>
              <a:buFont typeface="Arial" panose="020B0604020202020204" pitchFamily="34" charset="0"/>
              <a:buChar char="•"/>
            </a:pPr>
            <a:r>
              <a:rPr lang="en-ZA" sz="2000" dirty="0"/>
              <a:t>Water supply planning; flood lines &amp; Protection</a:t>
            </a:r>
          </a:p>
          <a:p>
            <a:pPr marL="457200" indent="-457200">
              <a:lnSpc>
                <a:spcPct val="150000"/>
              </a:lnSpc>
              <a:buFont typeface="Arial" panose="020B0604020202020204" pitchFamily="34" charset="0"/>
              <a:buChar char="•"/>
            </a:pPr>
            <a:r>
              <a:rPr lang="en-ZA" sz="2000" dirty="0"/>
              <a:t>“Participatory” – different levels of participation</a:t>
            </a:r>
          </a:p>
          <a:p>
            <a:pPr marL="457200" indent="-457200">
              <a:lnSpc>
                <a:spcPct val="150000"/>
              </a:lnSpc>
              <a:buFont typeface="Arial" panose="020B0604020202020204" pitchFamily="34" charset="0"/>
              <a:buChar char="•"/>
            </a:pPr>
            <a:r>
              <a:rPr lang="en-ZA" sz="2000" dirty="0"/>
              <a:t>Trust - Collaborative Decision-making</a:t>
            </a:r>
          </a:p>
          <a:p>
            <a:pPr marL="457200" indent="-457200">
              <a:lnSpc>
                <a:spcPct val="150000"/>
              </a:lnSpc>
              <a:buFont typeface="Arial" panose="020B0604020202020204" pitchFamily="34" charset="0"/>
              <a:buChar char="•"/>
            </a:pPr>
            <a:endParaRPr lang="en-ZA"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6495"/>
          <a:stretch/>
        </p:blipFill>
        <p:spPr>
          <a:xfrm>
            <a:off x="98698" y="1348059"/>
            <a:ext cx="4283968" cy="2682998"/>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t="16499"/>
          <a:stretch/>
        </p:blipFill>
        <p:spPr>
          <a:xfrm>
            <a:off x="98698" y="4047825"/>
            <a:ext cx="4257278" cy="2666159"/>
          </a:xfrm>
          <a:prstGeom prst="rect">
            <a:avLst/>
          </a:prstGeom>
        </p:spPr>
      </p:pic>
    </p:spTree>
    <p:extLst>
      <p:ext uri="{BB962C8B-B14F-4D97-AF65-F5344CB8AC3E}">
        <p14:creationId xmlns:p14="http://schemas.microsoft.com/office/powerpoint/2010/main" val="3629654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5747279" cy="523220"/>
          </a:xfrm>
          <a:prstGeom prst="rect">
            <a:avLst/>
          </a:prstGeom>
        </p:spPr>
        <p:txBody>
          <a:bodyPr wrap="none">
            <a:spAutoFit/>
          </a:bodyPr>
          <a:lstStyle/>
          <a:p>
            <a:r>
              <a:rPr lang="en-ZA" sz="2800" dirty="0">
                <a:solidFill>
                  <a:schemeClr val="bg1"/>
                </a:solidFill>
                <a:latin typeface="+mj-lt"/>
              </a:rPr>
              <a:t>Current Projects: </a:t>
            </a:r>
            <a:r>
              <a:rPr lang="en-ZA" sz="2800" dirty="0" err="1">
                <a:solidFill>
                  <a:schemeClr val="bg1"/>
                </a:solidFill>
                <a:latin typeface="+mj-lt"/>
              </a:rPr>
              <a:t>Langkloof</a:t>
            </a:r>
            <a:r>
              <a:rPr lang="en-ZA" sz="2800" dirty="0">
                <a:solidFill>
                  <a:schemeClr val="bg1"/>
                </a:solidFill>
                <a:latin typeface="+mj-lt"/>
              </a:rPr>
              <a:t> &amp; </a:t>
            </a:r>
            <a:r>
              <a:rPr lang="en-ZA" sz="2800" dirty="0" err="1">
                <a:solidFill>
                  <a:schemeClr val="bg1"/>
                </a:solidFill>
                <a:latin typeface="+mj-lt"/>
              </a:rPr>
              <a:t>Baviaans</a:t>
            </a:r>
            <a:endParaRPr lang="en-ZA" sz="2800" dirty="0">
              <a:solidFill>
                <a:schemeClr val="bg1"/>
              </a:solidFill>
              <a:latin typeface="+mj-l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8331" b="9149"/>
          <a:stretch/>
        </p:blipFill>
        <p:spPr>
          <a:xfrm>
            <a:off x="4417277" y="4287703"/>
            <a:ext cx="4633773" cy="252028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16033"/>
          <a:stretch/>
        </p:blipFill>
        <p:spPr>
          <a:xfrm>
            <a:off x="4417277" y="1337651"/>
            <a:ext cx="4633773" cy="291811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88834" y="2021443"/>
            <a:ext cx="5470332" cy="4102749"/>
          </a:xfrm>
          <a:prstGeom prst="rect">
            <a:avLst/>
          </a:prstGeom>
        </p:spPr>
      </p:pic>
    </p:spTree>
    <p:extLst>
      <p:ext uri="{BB962C8B-B14F-4D97-AF65-F5344CB8AC3E}">
        <p14:creationId xmlns:p14="http://schemas.microsoft.com/office/powerpoint/2010/main" val="114706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LIVINGLANDS_LANDSCAPE.jpg"/>
          <p:cNvPicPr/>
          <p:nvPr/>
        </p:nvPicPr>
        <p:blipFill>
          <a:blip r:embed="rId2"/>
          <a:srcRect t="41326"/>
          <a:stretch>
            <a:fillRect/>
          </a:stretch>
        </p:blipFill>
        <p:spPr>
          <a:xfrm>
            <a:off x="0" y="5517233"/>
            <a:ext cx="9144000" cy="1340768"/>
          </a:xfrm>
          <a:prstGeom prst="rect">
            <a:avLst/>
          </a:prstGeom>
        </p:spPr>
      </p:pic>
      <p:sp>
        <p:nvSpPr>
          <p:cNvPr id="3" name="AutoShape 4" descr="Image result for ww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13" name="Rectangle 12"/>
          <p:cNvSpPr/>
          <p:nvPr/>
        </p:nvSpPr>
        <p:spPr>
          <a:xfrm>
            <a:off x="3420583" y="623788"/>
            <a:ext cx="2319734" cy="646331"/>
          </a:xfrm>
          <a:prstGeom prst="rect">
            <a:avLst/>
          </a:prstGeom>
        </p:spPr>
        <p:txBody>
          <a:bodyPr wrap="square">
            <a:spAutoFit/>
          </a:bodyPr>
          <a:lstStyle/>
          <a:p>
            <a:r>
              <a:rPr lang="en-ZA" sz="3600" b="1" dirty="0">
                <a:solidFill>
                  <a:srgbClr val="00B0F0"/>
                </a:solidFill>
                <a:latin typeface="Arial Narrow" pitchFamily="34" charset="0"/>
              </a:rPr>
              <a:t>Thank</a:t>
            </a:r>
            <a:r>
              <a:rPr lang="en-ZA" sz="3600" b="1" dirty="0">
                <a:latin typeface="Arial Narrow" pitchFamily="34" charset="0"/>
              </a:rPr>
              <a:t> </a:t>
            </a:r>
            <a:r>
              <a:rPr lang="en-ZA" sz="3600" b="1" dirty="0">
                <a:solidFill>
                  <a:srgbClr val="92D050"/>
                </a:solidFill>
                <a:latin typeface="Arial Narrow" pitchFamily="34" charset="0"/>
              </a:rPr>
              <a:t>You</a:t>
            </a:r>
          </a:p>
        </p:txBody>
      </p:sp>
      <p:sp>
        <p:nvSpPr>
          <p:cNvPr id="8" name="Rounded Rectangle 13"/>
          <p:cNvSpPr/>
          <p:nvPr/>
        </p:nvSpPr>
        <p:spPr>
          <a:xfrm>
            <a:off x="395536" y="4934249"/>
            <a:ext cx="8352928" cy="1021556"/>
          </a:xfrm>
          <a:prstGeom prst="roundRect">
            <a:avLst/>
          </a:prstGeom>
          <a:noFill/>
        </p:spPr>
        <p:txBody>
          <a:bodyPr wrap="square">
            <a:spAutoFit/>
          </a:bodyPr>
          <a:lstStyle/>
          <a:p>
            <a:pPr algn="ctr">
              <a:lnSpc>
                <a:spcPct val="150000"/>
              </a:lnSpc>
            </a:pPr>
            <a:r>
              <a:rPr lang="en-ZA" dirty="0">
                <a:solidFill>
                  <a:schemeClr val="bg1">
                    <a:lumMod val="50000"/>
                  </a:schemeClr>
                </a:solidFill>
                <a:latin typeface="+mj-lt"/>
              </a:rPr>
              <a:t>Thelani Grant</a:t>
            </a:r>
          </a:p>
          <a:p>
            <a:pPr algn="ctr">
              <a:lnSpc>
                <a:spcPct val="150000"/>
              </a:lnSpc>
            </a:pPr>
            <a:r>
              <a:rPr lang="en-ZA" dirty="0">
                <a:solidFill>
                  <a:schemeClr val="bg1">
                    <a:lumMod val="50000"/>
                  </a:schemeClr>
                </a:solidFill>
                <a:latin typeface="+mj-lt"/>
              </a:rPr>
              <a:t>083 389 7105/ thelani@livinglands.co.za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1270119"/>
            <a:ext cx="4885507" cy="3664130"/>
          </a:xfrm>
          <a:prstGeom prst="rect">
            <a:avLst/>
          </a:prstGeom>
        </p:spPr>
      </p:pic>
    </p:spTree>
    <p:extLst>
      <p:ext uri="{BB962C8B-B14F-4D97-AF65-F5344CB8AC3E}">
        <p14:creationId xmlns:p14="http://schemas.microsoft.com/office/powerpoint/2010/main" val="42840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130" t="181" b="-281"/>
          <a:stretch/>
        </p:blipFill>
        <p:spPr>
          <a:xfrm>
            <a:off x="-1" y="1138088"/>
            <a:ext cx="9160695" cy="5719912"/>
          </a:xfrm>
          <a:prstGeom prst="rect">
            <a:avLst/>
          </a:prstGeom>
        </p:spPr>
      </p:pic>
      <p:sp>
        <p:nvSpPr>
          <p:cNvPr id="3" name="Rectangle 2"/>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2056653" cy="523220"/>
          </a:xfrm>
          <a:prstGeom prst="rect">
            <a:avLst/>
          </a:prstGeom>
        </p:spPr>
        <p:txBody>
          <a:bodyPr wrap="none">
            <a:spAutoFit/>
          </a:bodyPr>
          <a:lstStyle/>
          <a:p>
            <a:r>
              <a:rPr lang="en-ZA" sz="2800" dirty="0">
                <a:solidFill>
                  <a:schemeClr val="bg1"/>
                </a:solidFill>
                <a:latin typeface="+mj-lt"/>
              </a:rPr>
              <a:t>LANDSCAPES</a:t>
            </a:r>
          </a:p>
        </p:txBody>
      </p:sp>
    </p:spTree>
    <p:extLst>
      <p:ext uri="{BB962C8B-B14F-4D97-AF65-F5344CB8AC3E}">
        <p14:creationId xmlns:p14="http://schemas.microsoft.com/office/powerpoint/2010/main" val="108175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ounded Rectangle 13"/>
          <p:cNvSpPr/>
          <p:nvPr/>
        </p:nvSpPr>
        <p:spPr>
          <a:xfrm>
            <a:off x="323528" y="2516909"/>
            <a:ext cx="2982514" cy="754694"/>
          </a:xfrm>
          <a:prstGeom prst="roundRect">
            <a:avLst>
              <a:gd name="adj" fmla="val 0"/>
            </a:avLst>
          </a:prstGeom>
          <a:noFill/>
        </p:spPr>
        <p:txBody>
          <a:bodyPr wrap="square">
            <a:spAutoFit/>
          </a:bodyPr>
          <a:lstStyle/>
          <a:p>
            <a:pPr>
              <a:lnSpc>
                <a:spcPct val="150000"/>
              </a:lnSpc>
            </a:pPr>
            <a:r>
              <a:rPr lang="en-ZA" sz="3200" dirty="0" err="1"/>
              <a:t>Baviaanskloof</a:t>
            </a:r>
            <a:endParaRPr lang="en-ZA" sz="3200" dirty="0"/>
          </a:p>
        </p:txBody>
      </p:sp>
      <p:sp>
        <p:nvSpPr>
          <p:cNvPr id="6" name="Rectangle 5"/>
          <p:cNvSpPr/>
          <p:nvPr/>
        </p:nvSpPr>
        <p:spPr>
          <a:xfrm>
            <a:off x="323528" y="307434"/>
            <a:ext cx="1835439" cy="523220"/>
          </a:xfrm>
          <a:prstGeom prst="rect">
            <a:avLst/>
          </a:prstGeom>
        </p:spPr>
        <p:txBody>
          <a:bodyPr wrap="none">
            <a:spAutoFit/>
          </a:bodyPr>
          <a:lstStyle/>
          <a:p>
            <a:r>
              <a:rPr lang="en-ZA" sz="2800" dirty="0">
                <a:solidFill>
                  <a:schemeClr val="bg1"/>
                </a:solidFill>
                <a:latin typeface="+mj-lt"/>
              </a:rPr>
              <a:t>Landscapes</a:t>
            </a:r>
          </a:p>
        </p:txBody>
      </p:sp>
      <p:sp>
        <p:nvSpPr>
          <p:cNvPr id="7" name="Rounded Rectangle 13"/>
          <p:cNvSpPr/>
          <p:nvPr/>
        </p:nvSpPr>
        <p:spPr>
          <a:xfrm>
            <a:off x="3985789" y="1138088"/>
            <a:ext cx="1368152" cy="830997"/>
          </a:xfrm>
          <a:prstGeom prst="roundRect">
            <a:avLst>
              <a:gd name="adj" fmla="val 0"/>
            </a:avLst>
          </a:prstGeom>
          <a:noFill/>
        </p:spPr>
        <p:txBody>
          <a:bodyPr wrap="square">
            <a:spAutoFit/>
          </a:bodyPr>
          <a:lstStyle/>
          <a:p>
            <a:pPr>
              <a:lnSpc>
                <a:spcPct val="150000"/>
              </a:lnSpc>
            </a:pPr>
            <a:r>
              <a:rPr lang="en-ZA" sz="3200" dirty="0"/>
              <a:t>Kouga</a:t>
            </a:r>
          </a:p>
        </p:txBody>
      </p:sp>
      <p:sp>
        <p:nvSpPr>
          <p:cNvPr id="8" name="Rounded Rectangle 13"/>
          <p:cNvSpPr/>
          <p:nvPr/>
        </p:nvSpPr>
        <p:spPr>
          <a:xfrm>
            <a:off x="7164288" y="2516909"/>
            <a:ext cx="1224136" cy="830997"/>
          </a:xfrm>
          <a:prstGeom prst="roundRect">
            <a:avLst>
              <a:gd name="adj" fmla="val 0"/>
            </a:avLst>
          </a:prstGeom>
          <a:noFill/>
        </p:spPr>
        <p:txBody>
          <a:bodyPr wrap="square">
            <a:spAutoFit/>
          </a:bodyPr>
          <a:lstStyle/>
          <a:p>
            <a:pPr>
              <a:lnSpc>
                <a:spcPct val="150000"/>
              </a:lnSpc>
            </a:pPr>
            <a:r>
              <a:rPr lang="en-ZA" sz="3200" dirty="0" err="1"/>
              <a:t>Krom</a:t>
            </a:r>
            <a:endParaRPr lang="en-ZA" sz="3200" dirty="0"/>
          </a:p>
        </p:txBody>
      </p:sp>
      <p:pic>
        <p:nvPicPr>
          <p:cNvPr id="9" name="Picture 2" descr="I:\Documents\BavKougKrom\Pictures from Japie\Baviaan fieldtrip\DSC07139.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09" t="7222" r="51966" b="37344"/>
          <a:stretch/>
        </p:blipFill>
        <p:spPr bwMode="auto">
          <a:xfrm>
            <a:off x="138584" y="3271603"/>
            <a:ext cx="2623663" cy="34061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rotWithShape="1">
          <a:blip r:embed="rId3"/>
          <a:srcRect l="40365" t="10702" r="12438" b="8264"/>
          <a:stretch/>
        </p:blipFill>
        <p:spPr bwMode="auto">
          <a:xfrm>
            <a:off x="6392539" y="3248723"/>
            <a:ext cx="2652220" cy="3415287"/>
          </a:xfrm>
          <a:prstGeom prst="rect">
            <a:avLst/>
          </a:prstGeom>
          <a:noFill/>
          <a:ln w="9525">
            <a:noFill/>
            <a:miter lim="800000"/>
            <a:headEnd/>
            <a:tailEnd/>
          </a:ln>
          <a:effectLst/>
        </p:spPr>
      </p:pic>
      <p:pic>
        <p:nvPicPr>
          <p:cNvPr id="12" name="Picture 2" descr="Click to close window"/>
          <p:cNvPicPr>
            <a:picLocks noChangeAspect="1" noChangeArrowheads="1"/>
          </p:cNvPicPr>
          <p:nvPr/>
        </p:nvPicPr>
        <p:blipFill rotWithShape="1">
          <a:blip r:embed="rId4">
            <a:extLst>
              <a:ext uri="{28A0092B-C50C-407E-A947-70E740481C1C}">
                <a14:useLocalDpi xmlns:a14="http://schemas.microsoft.com/office/drawing/2010/main" val="0"/>
              </a:ext>
            </a:extLst>
          </a:blip>
          <a:srcRect l="31813" t="2830" r="18166" b="16760"/>
          <a:stretch/>
        </p:blipFill>
        <p:spPr bwMode="auto">
          <a:xfrm>
            <a:off x="3139368" y="1995224"/>
            <a:ext cx="2881958" cy="347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62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4864345" cy="523220"/>
          </a:xfrm>
          <a:prstGeom prst="rect">
            <a:avLst/>
          </a:prstGeom>
        </p:spPr>
        <p:txBody>
          <a:bodyPr wrap="none">
            <a:spAutoFit/>
          </a:bodyPr>
          <a:lstStyle/>
          <a:p>
            <a:r>
              <a:rPr lang="en-ZA" sz="2800" dirty="0">
                <a:solidFill>
                  <a:schemeClr val="bg1"/>
                </a:solidFill>
                <a:latin typeface="+mj-lt"/>
              </a:rPr>
              <a:t>Student Research: Rehabilitation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513" y="1940834"/>
            <a:ext cx="5376598" cy="4032449"/>
          </a:xfrm>
          <a:prstGeom prst="rect">
            <a:avLst/>
          </a:prstGeom>
        </p:spPr>
      </p:pic>
      <p:sp>
        <p:nvSpPr>
          <p:cNvPr id="13" name="TextBox 12"/>
          <p:cNvSpPr txBox="1"/>
          <p:nvPr/>
        </p:nvSpPr>
        <p:spPr>
          <a:xfrm>
            <a:off x="5130652" y="2391044"/>
            <a:ext cx="3469310" cy="1754326"/>
          </a:xfrm>
          <a:prstGeom prst="rect">
            <a:avLst/>
          </a:prstGeom>
          <a:noFill/>
          <a:ln>
            <a:solidFill>
              <a:schemeClr val="tx1"/>
            </a:solidFill>
          </a:ln>
        </p:spPr>
        <p:txBody>
          <a:bodyPr wrap="square" rtlCol="0">
            <a:spAutoFit/>
          </a:bodyPr>
          <a:lstStyle/>
          <a:p>
            <a:r>
              <a:rPr lang="en-ZA" dirty="0" err="1"/>
              <a:t>Joost</a:t>
            </a:r>
            <a:r>
              <a:rPr lang="en-ZA" dirty="0"/>
              <a:t> Albers:</a:t>
            </a:r>
          </a:p>
          <a:p>
            <a:r>
              <a:rPr lang="en-ZA" dirty="0"/>
              <a:t>Investigating new innovations and possibilities for restoration in the thicket Biome in the </a:t>
            </a:r>
            <a:r>
              <a:rPr lang="en-ZA" dirty="0" err="1"/>
              <a:t>Baviaanskloof</a:t>
            </a:r>
            <a:r>
              <a:rPr lang="en-ZA" dirty="0"/>
              <a:t> that can be adapted to fit the local context</a:t>
            </a:r>
            <a:endParaRPr lang="en-GB" dirty="0"/>
          </a:p>
        </p:txBody>
      </p:sp>
      <p:sp>
        <p:nvSpPr>
          <p:cNvPr id="14" name="TextBox 13"/>
          <p:cNvSpPr txBox="1"/>
          <p:nvPr/>
        </p:nvSpPr>
        <p:spPr>
          <a:xfrm>
            <a:off x="5135138" y="1302901"/>
            <a:ext cx="3469310" cy="923330"/>
          </a:xfrm>
          <a:prstGeom prst="rect">
            <a:avLst/>
          </a:prstGeom>
          <a:noFill/>
          <a:ln>
            <a:solidFill>
              <a:schemeClr val="tx1"/>
            </a:solidFill>
          </a:ln>
        </p:spPr>
        <p:txBody>
          <a:bodyPr wrap="square" rtlCol="0">
            <a:spAutoFit/>
          </a:bodyPr>
          <a:lstStyle/>
          <a:p>
            <a:r>
              <a:rPr lang="en-ZA" dirty="0"/>
              <a:t>Sheila de </a:t>
            </a:r>
            <a:r>
              <a:rPr lang="en-ZA" dirty="0" err="1"/>
              <a:t>Leeuw</a:t>
            </a:r>
            <a:r>
              <a:rPr lang="en-ZA" dirty="0"/>
              <a:t>:</a:t>
            </a:r>
          </a:p>
          <a:p>
            <a:r>
              <a:rPr lang="en-ZA" dirty="0"/>
              <a:t>Gully erosion mapping and rehabilitation</a:t>
            </a:r>
            <a:endParaRPr lang="en-GB" dirty="0"/>
          </a:p>
        </p:txBody>
      </p:sp>
      <p:sp>
        <p:nvSpPr>
          <p:cNvPr id="15" name="TextBox 14"/>
          <p:cNvSpPr txBox="1"/>
          <p:nvPr/>
        </p:nvSpPr>
        <p:spPr>
          <a:xfrm>
            <a:off x="5128765" y="4310183"/>
            <a:ext cx="3469310" cy="1200329"/>
          </a:xfrm>
          <a:prstGeom prst="rect">
            <a:avLst/>
          </a:prstGeom>
          <a:noFill/>
          <a:ln>
            <a:solidFill>
              <a:schemeClr val="tx1"/>
            </a:solidFill>
          </a:ln>
        </p:spPr>
        <p:txBody>
          <a:bodyPr wrap="square" rtlCol="0">
            <a:spAutoFit/>
          </a:bodyPr>
          <a:lstStyle/>
          <a:p>
            <a:r>
              <a:rPr lang="en-ZA" dirty="0" err="1"/>
              <a:t>Ymkje</a:t>
            </a:r>
            <a:r>
              <a:rPr lang="en-ZA" dirty="0"/>
              <a:t> van de Witte:</a:t>
            </a:r>
          </a:p>
          <a:p>
            <a:r>
              <a:rPr lang="en-ZA" dirty="0"/>
              <a:t>Can alien invasive trees fuel sustainable restoration in the Kouga catchment – South Africa</a:t>
            </a:r>
            <a:endParaRPr lang="en-GB" dirty="0"/>
          </a:p>
        </p:txBody>
      </p:sp>
      <p:sp>
        <p:nvSpPr>
          <p:cNvPr id="16" name="TextBox 15"/>
          <p:cNvSpPr txBox="1"/>
          <p:nvPr/>
        </p:nvSpPr>
        <p:spPr>
          <a:xfrm>
            <a:off x="5162859" y="5667302"/>
            <a:ext cx="3473796" cy="923330"/>
          </a:xfrm>
          <a:prstGeom prst="rect">
            <a:avLst/>
          </a:prstGeom>
          <a:noFill/>
          <a:ln>
            <a:solidFill>
              <a:schemeClr val="tx1"/>
            </a:solidFill>
          </a:ln>
        </p:spPr>
        <p:txBody>
          <a:bodyPr wrap="square" rtlCol="0">
            <a:spAutoFit/>
          </a:bodyPr>
          <a:lstStyle/>
          <a:p>
            <a:r>
              <a:rPr lang="en-ZA" dirty="0"/>
              <a:t>Andreas </a:t>
            </a:r>
            <a:r>
              <a:rPr lang="en-ZA" dirty="0" err="1"/>
              <a:t>Baele</a:t>
            </a:r>
            <a:r>
              <a:rPr lang="en-ZA" dirty="0"/>
              <a:t>:</a:t>
            </a:r>
          </a:p>
          <a:p>
            <a:r>
              <a:rPr lang="en-ZA" dirty="0"/>
              <a:t>Rehabilitation of riparian zones in the </a:t>
            </a:r>
            <a:r>
              <a:rPr lang="en-ZA" dirty="0" err="1"/>
              <a:t>Langkloof</a:t>
            </a:r>
            <a:endParaRPr lang="en-GB" dirty="0"/>
          </a:p>
        </p:txBody>
      </p:sp>
    </p:spTree>
    <p:extLst>
      <p:ext uri="{BB962C8B-B14F-4D97-AF65-F5344CB8AC3E}">
        <p14:creationId xmlns:p14="http://schemas.microsoft.com/office/powerpoint/2010/main" val="3590342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4864345" cy="523220"/>
          </a:xfrm>
          <a:prstGeom prst="rect">
            <a:avLst/>
          </a:prstGeom>
        </p:spPr>
        <p:txBody>
          <a:bodyPr wrap="none">
            <a:spAutoFit/>
          </a:bodyPr>
          <a:lstStyle/>
          <a:p>
            <a:r>
              <a:rPr lang="en-ZA" sz="2800" dirty="0">
                <a:solidFill>
                  <a:schemeClr val="bg1"/>
                </a:solidFill>
                <a:latin typeface="+mj-lt"/>
              </a:rPr>
              <a:t>Student Research: Rehabilitation</a:t>
            </a:r>
          </a:p>
        </p:txBody>
      </p:sp>
      <p:sp>
        <p:nvSpPr>
          <p:cNvPr id="11" name="TextBox 10"/>
          <p:cNvSpPr txBox="1"/>
          <p:nvPr/>
        </p:nvSpPr>
        <p:spPr>
          <a:xfrm>
            <a:off x="5076056" y="1644082"/>
            <a:ext cx="3266215" cy="923330"/>
          </a:xfrm>
          <a:prstGeom prst="rect">
            <a:avLst/>
          </a:prstGeom>
          <a:noFill/>
          <a:ln>
            <a:solidFill>
              <a:schemeClr val="tx1"/>
            </a:solidFill>
          </a:ln>
        </p:spPr>
        <p:txBody>
          <a:bodyPr wrap="square" rtlCol="0">
            <a:spAutoFit/>
          </a:bodyPr>
          <a:lstStyle/>
          <a:p>
            <a:r>
              <a:rPr lang="en-ZA" dirty="0"/>
              <a:t>James </a:t>
            </a:r>
            <a:r>
              <a:rPr lang="en-ZA" dirty="0" err="1"/>
              <a:t>Mulkerrins</a:t>
            </a:r>
            <a:r>
              <a:rPr lang="en-ZA" dirty="0"/>
              <a:t>:</a:t>
            </a:r>
          </a:p>
          <a:p>
            <a:r>
              <a:rPr lang="en-ZA" dirty="0"/>
              <a:t>Scale Framing in Processes of Landscape Restoration.</a:t>
            </a:r>
            <a:endParaRPr lang="en-GB" dirty="0"/>
          </a:p>
        </p:txBody>
      </p:sp>
      <p:sp>
        <p:nvSpPr>
          <p:cNvPr id="22" name="TextBox 21"/>
          <p:cNvSpPr txBox="1"/>
          <p:nvPr/>
        </p:nvSpPr>
        <p:spPr>
          <a:xfrm>
            <a:off x="5076056" y="4859977"/>
            <a:ext cx="3266215" cy="1477328"/>
          </a:xfrm>
          <a:prstGeom prst="rect">
            <a:avLst/>
          </a:prstGeom>
          <a:noFill/>
          <a:ln>
            <a:solidFill>
              <a:schemeClr val="tx1"/>
            </a:solidFill>
          </a:ln>
        </p:spPr>
        <p:txBody>
          <a:bodyPr wrap="square" rtlCol="0">
            <a:spAutoFit/>
          </a:bodyPr>
          <a:lstStyle/>
          <a:p>
            <a:r>
              <a:rPr lang="en-ZA" dirty="0" err="1"/>
              <a:t>Virginie</a:t>
            </a:r>
            <a:r>
              <a:rPr lang="en-ZA" dirty="0"/>
              <a:t> </a:t>
            </a:r>
            <a:r>
              <a:rPr lang="en-ZA" dirty="0" err="1"/>
              <a:t>Zerroug</a:t>
            </a:r>
            <a:r>
              <a:rPr lang="en-ZA" dirty="0"/>
              <a:t>:</a:t>
            </a:r>
          </a:p>
          <a:p>
            <a:r>
              <a:rPr lang="en-ZA" dirty="0" err="1"/>
              <a:t>Lacement</a:t>
            </a:r>
            <a:r>
              <a:rPr lang="en-ZA" dirty="0"/>
              <a:t> d’un programme de restauration des </a:t>
            </a:r>
            <a:r>
              <a:rPr lang="en-ZA" dirty="0" err="1"/>
              <a:t>paysages</a:t>
            </a:r>
            <a:r>
              <a:rPr lang="en-ZA" dirty="0"/>
              <a:t> </a:t>
            </a:r>
            <a:r>
              <a:rPr lang="en-ZA" dirty="0" err="1"/>
              <a:t>dans</a:t>
            </a:r>
            <a:r>
              <a:rPr lang="en-ZA" dirty="0"/>
              <a:t> le basin </a:t>
            </a:r>
            <a:r>
              <a:rPr lang="en-ZA" dirty="0" err="1"/>
              <a:t>hydrologique</a:t>
            </a:r>
            <a:r>
              <a:rPr lang="en-ZA" dirty="0"/>
              <a:t> de Kouga </a:t>
            </a:r>
            <a:r>
              <a:rPr lang="en-ZA" dirty="0" err="1"/>
              <a:t>en</a:t>
            </a:r>
            <a:r>
              <a:rPr lang="en-ZA" dirty="0"/>
              <a:t> </a:t>
            </a:r>
            <a:r>
              <a:rPr lang="en-ZA" dirty="0" err="1"/>
              <a:t>Afrique</a:t>
            </a:r>
            <a:r>
              <a:rPr lang="en-ZA" dirty="0"/>
              <a:t> du Sud</a:t>
            </a:r>
          </a:p>
        </p:txBody>
      </p:sp>
      <p:sp>
        <p:nvSpPr>
          <p:cNvPr id="33" name="TextBox 32"/>
          <p:cNvSpPr txBox="1"/>
          <p:nvPr/>
        </p:nvSpPr>
        <p:spPr>
          <a:xfrm>
            <a:off x="5076056" y="3398363"/>
            <a:ext cx="3266215" cy="646331"/>
          </a:xfrm>
          <a:prstGeom prst="rect">
            <a:avLst/>
          </a:prstGeom>
          <a:noFill/>
          <a:ln>
            <a:solidFill>
              <a:schemeClr val="tx1"/>
            </a:solidFill>
          </a:ln>
        </p:spPr>
        <p:txBody>
          <a:bodyPr wrap="square" rtlCol="0">
            <a:spAutoFit/>
          </a:bodyPr>
          <a:lstStyle/>
          <a:p>
            <a:r>
              <a:rPr lang="en-ZA" dirty="0"/>
              <a:t>Quirine van der Meer:</a:t>
            </a:r>
          </a:p>
          <a:p>
            <a:r>
              <a:rPr lang="en-ZA" dirty="0" err="1"/>
              <a:t>Langkloof</a:t>
            </a:r>
            <a:r>
              <a:rPr lang="en-ZA" dirty="0"/>
              <a:t> Restoration Plan</a:t>
            </a:r>
            <a:endParaRPr lang="en-GB" dirty="0"/>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l="6652" r="9993"/>
          <a:stretch/>
        </p:blipFill>
        <p:spPr>
          <a:xfrm>
            <a:off x="179512" y="1971392"/>
            <a:ext cx="4608512" cy="4146603"/>
          </a:xfrm>
          <a:prstGeom prst="rect">
            <a:avLst/>
          </a:prstGeom>
        </p:spPr>
      </p:pic>
    </p:spTree>
    <p:extLst>
      <p:ext uri="{BB962C8B-B14F-4D97-AF65-F5344CB8AC3E}">
        <p14:creationId xmlns:p14="http://schemas.microsoft.com/office/powerpoint/2010/main" val="2045439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7502682" cy="523220"/>
          </a:xfrm>
          <a:prstGeom prst="rect">
            <a:avLst/>
          </a:prstGeom>
        </p:spPr>
        <p:txBody>
          <a:bodyPr wrap="square">
            <a:spAutoFit/>
          </a:bodyPr>
          <a:lstStyle/>
          <a:p>
            <a:r>
              <a:rPr lang="en-ZA" sz="2800" dirty="0">
                <a:solidFill>
                  <a:schemeClr val="bg1"/>
                </a:solidFill>
                <a:latin typeface="+mj-lt"/>
              </a:rPr>
              <a:t>Student Research: Hydrology and Sociology</a:t>
            </a:r>
          </a:p>
        </p:txBody>
      </p:sp>
      <p:sp>
        <p:nvSpPr>
          <p:cNvPr id="10" name="TextBox 9"/>
          <p:cNvSpPr txBox="1"/>
          <p:nvPr/>
        </p:nvSpPr>
        <p:spPr>
          <a:xfrm>
            <a:off x="4580347" y="3258903"/>
            <a:ext cx="4210200" cy="1477328"/>
          </a:xfrm>
          <a:prstGeom prst="rect">
            <a:avLst/>
          </a:prstGeom>
          <a:noFill/>
          <a:ln>
            <a:solidFill>
              <a:schemeClr val="tx1"/>
            </a:solidFill>
          </a:ln>
        </p:spPr>
        <p:txBody>
          <a:bodyPr wrap="square" rtlCol="0">
            <a:spAutoFit/>
          </a:bodyPr>
          <a:lstStyle/>
          <a:p>
            <a:r>
              <a:rPr lang="en-ZA" dirty="0"/>
              <a:t>Alanna </a:t>
            </a:r>
            <a:r>
              <a:rPr lang="en-ZA" dirty="0" err="1"/>
              <a:t>Rebelo</a:t>
            </a:r>
            <a:r>
              <a:rPr lang="en-ZA" dirty="0"/>
              <a:t>:</a:t>
            </a:r>
          </a:p>
          <a:p>
            <a:r>
              <a:rPr lang="en-ZA" dirty="0"/>
              <a:t>Hydrological responses of a valley-bottom wetland to land-use/land-cover change in a South African catchment: making a case for wetland restoration </a:t>
            </a:r>
            <a:endParaRPr lang="en-GB" dirty="0"/>
          </a:p>
        </p:txBody>
      </p:sp>
      <p:sp>
        <p:nvSpPr>
          <p:cNvPr id="35" name="TextBox 34"/>
          <p:cNvSpPr txBox="1"/>
          <p:nvPr/>
        </p:nvSpPr>
        <p:spPr>
          <a:xfrm>
            <a:off x="4574409" y="1389325"/>
            <a:ext cx="4210200" cy="1477328"/>
          </a:xfrm>
          <a:prstGeom prst="rect">
            <a:avLst/>
          </a:prstGeom>
          <a:noFill/>
          <a:ln>
            <a:solidFill>
              <a:schemeClr val="tx1"/>
            </a:solidFill>
          </a:ln>
        </p:spPr>
        <p:txBody>
          <a:bodyPr wrap="square" rtlCol="0">
            <a:spAutoFit/>
          </a:bodyPr>
          <a:lstStyle/>
          <a:p>
            <a:r>
              <a:rPr lang="en-ZA" dirty="0"/>
              <a:t>Julia </a:t>
            </a:r>
            <a:r>
              <a:rPr lang="en-ZA" dirty="0" err="1"/>
              <a:t>Glenday</a:t>
            </a:r>
            <a:r>
              <a:rPr lang="en-ZA" dirty="0"/>
              <a:t>:</a:t>
            </a:r>
          </a:p>
          <a:p>
            <a:r>
              <a:rPr lang="en-ZA" dirty="0" err="1"/>
              <a:t>Modeling</a:t>
            </a:r>
            <a:r>
              <a:rPr lang="en-ZA" dirty="0"/>
              <a:t> the Hydrologic Impacts of Vegetation and Channel Network Change for a Semi-arid, Mountainous, </a:t>
            </a:r>
            <a:r>
              <a:rPr lang="en-ZA" dirty="0" err="1"/>
              <a:t>Meso</a:t>
            </a:r>
            <a:r>
              <a:rPr lang="en-ZA" dirty="0"/>
              <a:t>-scale Catchment: the </a:t>
            </a:r>
            <a:r>
              <a:rPr lang="en-ZA" dirty="0" err="1"/>
              <a:t>Baviaanskloof</a:t>
            </a:r>
            <a:r>
              <a:rPr lang="en-ZA" dirty="0"/>
              <a:t>, South Africa</a:t>
            </a:r>
            <a:endParaRPr lang="en-GB" dirty="0"/>
          </a:p>
        </p:txBody>
      </p:sp>
      <p:sp>
        <p:nvSpPr>
          <p:cNvPr id="36" name="TextBox 35"/>
          <p:cNvSpPr txBox="1"/>
          <p:nvPr/>
        </p:nvSpPr>
        <p:spPr>
          <a:xfrm>
            <a:off x="4602545" y="5157192"/>
            <a:ext cx="4210200" cy="1200329"/>
          </a:xfrm>
          <a:prstGeom prst="rect">
            <a:avLst/>
          </a:prstGeom>
          <a:noFill/>
          <a:ln>
            <a:solidFill>
              <a:schemeClr val="tx1"/>
            </a:solidFill>
          </a:ln>
        </p:spPr>
        <p:txBody>
          <a:bodyPr wrap="square" rtlCol="0">
            <a:spAutoFit/>
          </a:bodyPr>
          <a:lstStyle/>
          <a:p>
            <a:r>
              <a:rPr lang="en-ZA" dirty="0"/>
              <a:t>Janina Klein:</a:t>
            </a:r>
          </a:p>
          <a:p>
            <a:r>
              <a:rPr lang="en-ZA" dirty="0"/>
              <a:t>Connecting different types of knowledge for the sustainable management of socio-ecological systems</a:t>
            </a:r>
            <a:endParaRPr lang="en-GB" dirty="0"/>
          </a:p>
        </p:txBody>
      </p:sp>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t="4939" b="12342"/>
          <a:stretch/>
        </p:blipFill>
        <p:spPr>
          <a:xfrm rot="5400000">
            <a:off x="-300686" y="2322312"/>
            <a:ext cx="5400600" cy="3350510"/>
          </a:xfrm>
          <a:prstGeom prst="rect">
            <a:avLst/>
          </a:prstGeom>
        </p:spPr>
      </p:pic>
    </p:spTree>
    <p:extLst>
      <p:ext uri="{BB962C8B-B14F-4D97-AF65-F5344CB8AC3E}">
        <p14:creationId xmlns:p14="http://schemas.microsoft.com/office/powerpoint/2010/main" val="408811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7502682" cy="523220"/>
          </a:xfrm>
          <a:prstGeom prst="rect">
            <a:avLst/>
          </a:prstGeom>
        </p:spPr>
        <p:txBody>
          <a:bodyPr wrap="square">
            <a:spAutoFit/>
          </a:bodyPr>
          <a:lstStyle/>
          <a:p>
            <a:r>
              <a:rPr lang="en-ZA" sz="2800" dirty="0">
                <a:solidFill>
                  <a:schemeClr val="bg1"/>
                </a:solidFill>
                <a:latin typeface="+mj-lt"/>
              </a:rPr>
              <a:t>Student Research: Sustainability &amp; Resilience</a:t>
            </a:r>
          </a:p>
        </p:txBody>
      </p:sp>
      <p:sp>
        <p:nvSpPr>
          <p:cNvPr id="13" name="TextBox 12"/>
          <p:cNvSpPr txBox="1"/>
          <p:nvPr/>
        </p:nvSpPr>
        <p:spPr>
          <a:xfrm>
            <a:off x="4776025" y="2714230"/>
            <a:ext cx="3835718" cy="1200329"/>
          </a:xfrm>
          <a:prstGeom prst="rect">
            <a:avLst/>
          </a:prstGeom>
          <a:noFill/>
          <a:ln>
            <a:solidFill>
              <a:schemeClr val="tx1"/>
            </a:solidFill>
          </a:ln>
        </p:spPr>
        <p:txBody>
          <a:bodyPr wrap="square" rtlCol="0">
            <a:spAutoFit/>
          </a:bodyPr>
          <a:lstStyle/>
          <a:p>
            <a:r>
              <a:rPr lang="en-ZA" dirty="0" err="1"/>
              <a:t>Arajan</a:t>
            </a:r>
            <a:r>
              <a:rPr lang="en-ZA" dirty="0"/>
              <a:t> de Groot:</a:t>
            </a:r>
          </a:p>
          <a:p>
            <a:r>
              <a:rPr lang="en-ZA" dirty="0"/>
              <a:t>Effects of climate and ecosystem change in an agricultural valley in South Africa </a:t>
            </a:r>
            <a:endParaRPr lang="en-GB" dirty="0"/>
          </a:p>
        </p:txBody>
      </p:sp>
      <p:sp>
        <p:nvSpPr>
          <p:cNvPr id="14" name="TextBox 13"/>
          <p:cNvSpPr txBox="1"/>
          <p:nvPr/>
        </p:nvSpPr>
        <p:spPr>
          <a:xfrm>
            <a:off x="4785672" y="4062349"/>
            <a:ext cx="3818776" cy="1200329"/>
          </a:xfrm>
          <a:prstGeom prst="rect">
            <a:avLst/>
          </a:prstGeom>
          <a:noFill/>
          <a:ln>
            <a:solidFill>
              <a:schemeClr val="tx1"/>
            </a:solidFill>
          </a:ln>
        </p:spPr>
        <p:txBody>
          <a:bodyPr wrap="square" rtlCol="0">
            <a:spAutoFit/>
          </a:bodyPr>
          <a:lstStyle/>
          <a:p>
            <a:r>
              <a:rPr lang="en-ZA" dirty="0" err="1"/>
              <a:t>Amilcar</a:t>
            </a:r>
            <a:r>
              <a:rPr lang="en-ZA" dirty="0"/>
              <a:t> </a:t>
            </a:r>
            <a:r>
              <a:rPr lang="en-ZA" dirty="0" err="1"/>
              <a:t>Valladares</a:t>
            </a:r>
            <a:r>
              <a:rPr lang="en-ZA" dirty="0"/>
              <a:t>:</a:t>
            </a:r>
          </a:p>
          <a:p>
            <a:r>
              <a:rPr lang="en-ZA" dirty="0"/>
              <a:t>Effects of Ecosystem change on deciduous fruit farming in the </a:t>
            </a:r>
            <a:r>
              <a:rPr lang="en-ZA" dirty="0" err="1"/>
              <a:t>Langkloof</a:t>
            </a:r>
            <a:r>
              <a:rPr lang="en-ZA" dirty="0"/>
              <a:t> in South Africa</a:t>
            </a:r>
            <a:endParaRPr lang="en-GB" dirty="0"/>
          </a:p>
        </p:txBody>
      </p:sp>
      <p:sp>
        <p:nvSpPr>
          <p:cNvPr id="26" name="TextBox 25"/>
          <p:cNvSpPr txBox="1"/>
          <p:nvPr/>
        </p:nvSpPr>
        <p:spPr>
          <a:xfrm>
            <a:off x="4785672" y="5480999"/>
            <a:ext cx="3835718" cy="1200329"/>
          </a:xfrm>
          <a:prstGeom prst="rect">
            <a:avLst/>
          </a:prstGeom>
          <a:noFill/>
          <a:ln>
            <a:solidFill>
              <a:schemeClr val="tx1"/>
            </a:solidFill>
          </a:ln>
        </p:spPr>
        <p:txBody>
          <a:bodyPr wrap="square" rtlCol="0">
            <a:spAutoFit/>
          </a:bodyPr>
          <a:lstStyle/>
          <a:p>
            <a:r>
              <a:rPr lang="en-ZA" dirty="0"/>
              <a:t>Bob </a:t>
            </a:r>
            <a:r>
              <a:rPr lang="en-ZA" dirty="0" err="1"/>
              <a:t>Visser</a:t>
            </a:r>
            <a:r>
              <a:rPr lang="en-ZA" dirty="0"/>
              <a:t>:</a:t>
            </a:r>
          </a:p>
          <a:p>
            <a:r>
              <a:rPr lang="en-ZA" dirty="0"/>
              <a:t>Redesign of an emerging farm in South Africa with the aim to reduce the vulnerability to hazards</a:t>
            </a:r>
            <a:endParaRPr lang="en-GB" dirty="0"/>
          </a:p>
        </p:txBody>
      </p:sp>
      <p:sp>
        <p:nvSpPr>
          <p:cNvPr id="30" name="TextBox 29"/>
          <p:cNvSpPr txBox="1"/>
          <p:nvPr/>
        </p:nvSpPr>
        <p:spPr>
          <a:xfrm>
            <a:off x="4785672" y="1310564"/>
            <a:ext cx="3816424" cy="1200329"/>
          </a:xfrm>
          <a:prstGeom prst="rect">
            <a:avLst/>
          </a:prstGeom>
          <a:noFill/>
          <a:ln>
            <a:solidFill>
              <a:schemeClr val="tx1"/>
            </a:solidFill>
          </a:ln>
        </p:spPr>
        <p:txBody>
          <a:bodyPr wrap="square" rtlCol="0">
            <a:spAutoFit/>
          </a:bodyPr>
          <a:lstStyle/>
          <a:p>
            <a:r>
              <a:rPr lang="en-ZA" dirty="0"/>
              <a:t>Larissa Koch:</a:t>
            </a:r>
          </a:p>
          <a:p>
            <a:r>
              <a:rPr lang="en-ZA" dirty="0"/>
              <a:t>Global and Local sustainability standards that are applied to farmers in the Kouga catchment</a:t>
            </a:r>
            <a:endParaRPr lang="en-GB"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7400" r="26375" b="34250"/>
          <a:stretch/>
        </p:blipFill>
        <p:spPr>
          <a:xfrm>
            <a:off x="539552" y="1227519"/>
            <a:ext cx="3960440" cy="5391339"/>
          </a:xfrm>
          <a:prstGeom prst="rect">
            <a:avLst/>
          </a:prstGeom>
        </p:spPr>
      </p:pic>
    </p:spTree>
    <p:extLst>
      <p:ext uri="{BB962C8B-B14F-4D97-AF65-F5344CB8AC3E}">
        <p14:creationId xmlns:p14="http://schemas.microsoft.com/office/powerpoint/2010/main" val="2253500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7502682" cy="523220"/>
          </a:xfrm>
          <a:prstGeom prst="rect">
            <a:avLst/>
          </a:prstGeom>
        </p:spPr>
        <p:txBody>
          <a:bodyPr wrap="square">
            <a:spAutoFit/>
          </a:bodyPr>
          <a:lstStyle/>
          <a:p>
            <a:r>
              <a:rPr lang="en-ZA" sz="2800" dirty="0">
                <a:solidFill>
                  <a:schemeClr val="bg1"/>
                </a:solidFill>
                <a:latin typeface="+mj-lt"/>
              </a:rPr>
              <a:t>Student Research: Permaculture &amp; Tourism</a:t>
            </a:r>
          </a:p>
        </p:txBody>
      </p:sp>
      <p:sp>
        <p:nvSpPr>
          <p:cNvPr id="17" name="TextBox 16"/>
          <p:cNvSpPr txBox="1"/>
          <p:nvPr/>
        </p:nvSpPr>
        <p:spPr>
          <a:xfrm>
            <a:off x="5436095" y="3562411"/>
            <a:ext cx="3266215" cy="646331"/>
          </a:xfrm>
          <a:prstGeom prst="rect">
            <a:avLst/>
          </a:prstGeom>
          <a:noFill/>
          <a:ln>
            <a:solidFill>
              <a:schemeClr val="tx1"/>
            </a:solidFill>
          </a:ln>
        </p:spPr>
        <p:txBody>
          <a:bodyPr wrap="square" rtlCol="0">
            <a:spAutoFit/>
          </a:bodyPr>
          <a:lstStyle/>
          <a:p>
            <a:r>
              <a:rPr lang="en-ZA" dirty="0" err="1"/>
              <a:t>Balndine</a:t>
            </a:r>
            <a:r>
              <a:rPr lang="en-ZA" dirty="0"/>
              <a:t> </a:t>
            </a:r>
            <a:r>
              <a:rPr lang="en-ZA" dirty="0" err="1"/>
              <a:t>Blachera</a:t>
            </a:r>
            <a:r>
              <a:rPr lang="en-ZA" dirty="0"/>
              <a:t>:</a:t>
            </a:r>
          </a:p>
          <a:p>
            <a:r>
              <a:rPr lang="en-ZA" dirty="0"/>
              <a:t>Permaculture Garden Guide</a:t>
            </a:r>
            <a:endParaRPr lang="en-GB" dirty="0"/>
          </a:p>
        </p:txBody>
      </p:sp>
      <p:sp>
        <p:nvSpPr>
          <p:cNvPr id="29" name="TextBox 28"/>
          <p:cNvSpPr txBox="1"/>
          <p:nvPr/>
        </p:nvSpPr>
        <p:spPr>
          <a:xfrm>
            <a:off x="5436096" y="2028311"/>
            <a:ext cx="3266215" cy="923330"/>
          </a:xfrm>
          <a:prstGeom prst="rect">
            <a:avLst/>
          </a:prstGeom>
          <a:noFill/>
          <a:ln>
            <a:solidFill>
              <a:schemeClr val="tx1"/>
            </a:solidFill>
          </a:ln>
        </p:spPr>
        <p:txBody>
          <a:bodyPr wrap="square" rtlCol="0">
            <a:spAutoFit/>
          </a:bodyPr>
          <a:lstStyle/>
          <a:p>
            <a:r>
              <a:rPr lang="en-ZA" dirty="0" err="1"/>
              <a:t>Joost</a:t>
            </a:r>
            <a:r>
              <a:rPr lang="en-ZA" dirty="0"/>
              <a:t> van </a:t>
            </a:r>
            <a:r>
              <a:rPr lang="en-ZA" dirty="0" err="1"/>
              <a:t>Heiningen</a:t>
            </a:r>
            <a:r>
              <a:rPr lang="en-ZA" dirty="0"/>
              <a:t>:</a:t>
            </a:r>
          </a:p>
          <a:p>
            <a:r>
              <a:rPr lang="en-ZA" dirty="0"/>
              <a:t>Exploring South African Nature Tourists’ Travel Motivations</a:t>
            </a:r>
            <a:endParaRPr lang="en-GB" dirty="0"/>
          </a:p>
        </p:txBody>
      </p:sp>
      <p:sp>
        <p:nvSpPr>
          <p:cNvPr id="32" name="TextBox 31"/>
          <p:cNvSpPr txBox="1"/>
          <p:nvPr/>
        </p:nvSpPr>
        <p:spPr>
          <a:xfrm>
            <a:off x="5436094" y="4819512"/>
            <a:ext cx="3266215" cy="923330"/>
          </a:xfrm>
          <a:prstGeom prst="rect">
            <a:avLst/>
          </a:prstGeom>
          <a:noFill/>
          <a:ln>
            <a:solidFill>
              <a:schemeClr val="tx1"/>
            </a:solidFill>
          </a:ln>
        </p:spPr>
        <p:txBody>
          <a:bodyPr wrap="square" rtlCol="0">
            <a:spAutoFit/>
          </a:bodyPr>
          <a:lstStyle/>
          <a:p>
            <a:r>
              <a:rPr lang="en-ZA" dirty="0"/>
              <a:t>Nelly Le </a:t>
            </a:r>
            <a:r>
              <a:rPr lang="en-ZA" dirty="0" err="1"/>
              <a:t>Caroff</a:t>
            </a:r>
            <a:r>
              <a:rPr lang="en-ZA" dirty="0"/>
              <a:t>:</a:t>
            </a:r>
          </a:p>
          <a:p>
            <a:r>
              <a:rPr lang="en-ZA" dirty="0"/>
              <a:t>Permaculture experiments at the </a:t>
            </a:r>
            <a:r>
              <a:rPr lang="en-ZA" dirty="0" err="1"/>
              <a:t>Aandrus</a:t>
            </a:r>
            <a:r>
              <a:rPr lang="en-ZA" dirty="0"/>
              <a:t> House - </a:t>
            </a:r>
            <a:r>
              <a:rPr lang="en-ZA" dirty="0" err="1"/>
              <a:t>Langkloof</a:t>
            </a:r>
            <a:endParaRPr lang="en-GB" dirty="0"/>
          </a:p>
        </p:txBody>
      </p:sp>
      <p:pic>
        <p:nvPicPr>
          <p:cNvPr id="18" name="Picture 17"/>
          <p:cNvPicPr>
            <a:picLocks noChangeAspect="1"/>
          </p:cNvPicPr>
          <p:nvPr/>
        </p:nvPicPr>
        <p:blipFill>
          <a:blip r:embed="rId3"/>
          <a:stretch>
            <a:fillRect/>
          </a:stretch>
        </p:blipFill>
        <p:spPr>
          <a:xfrm>
            <a:off x="323528" y="2028311"/>
            <a:ext cx="4963118" cy="3714533"/>
          </a:xfrm>
          <a:prstGeom prst="rect">
            <a:avLst/>
          </a:prstGeom>
        </p:spPr>
      </p:pic>
    </p:spTree>
    <p:extLst>
      <p:ext uri="{BB962C8B-B14F-4D97-AF65-F5344CB8AC3E}">
        <p14:creationId xmlns:p14="http://schemas.microsoft.com/office/powerpoint/2010/main" val="3723155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0695" cy="1138088"/>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23528" y="307434"/>
            <a:ext cx="7502682" cy="523220"/>
          </a:xfrm>
          <a:prstGeom prst="rect">
            <a:avLst/>
          </a:prstGeom>
        </p:spPr>
        <p:txBody>
          <a:bodyPr wrap="square">
            <a:spAutoFit/>
          </a:bodyPr>
          <a:lstStyle/>
          <a:p>
            <a:r>
              <a:rPr lang="en-ZA" sz="2800" dirty="0">
                <a:solidFill>
                  <a:schemeClr val="bg1"/>
                </a:solidFill>
                <a:latin typeface="+mj-lt"/>
              </a:rPr>
              <a:t>Student Research: Grazing &amp; Habitat </a:t>
            </a:r>
            <a:r>
              <a:rPr lang="en-ZA" sz="2000" dirty="0">
                <a:solidFill>
                  <a:schemeClr val="bg1"/>
                </a:solidFill>
                <a:latin typeface="+mj-lt"/>
              </a:rPr>
              <a:t>(other Landscapes)</a:t>
            </a:r>
          </a:p>
        </p:txBody>
      </p:sp>
      <p:sp>
        <p:nvSpPr>
          <p:cNvPr id="21" name="TextBox 20"/>
          <p:cNvSpPr txBox="1"/>
          <p:nvPr/>
        </p:nvSpPr>
        <p:spPr>
          <a:xfrm>
            <a:off x="5497867" y="1528015"/>
            <a:ext cx="3266215" cy="923330"/>
          </a:xfrm>
          <a:prstGeom prst="rect">
            <a:avLst/>
          </a:prstGeom>
          <a:noFill/>
          <a:ln>
            <a:solidFill>
              <a:schemeClr val="tx1"/>
            </a:solidFill>
          </a:ln>
        </p:spPr>
        <p:txBody>
          <a:bodyPr wrap="square" rtlCol="0">
            <a:spAutoFit/>
          </a:bodyPr>
          <a:lstStyle/>
          <a:p>
            <a:r>
              <a:rPr lang="en-ZA" dirty="0"/>
              <a:t>Sofie </a:t>
            </a:r>
            <a:r>
              <a:rPr lang="en-ZA" dirty="0" err="1"/>
              <a:t>te</a:t>
            </a:r>
            <a:r>
              <a:rPr lang="en-ZA" dirty="0"/>
              <a:t> </a:t>
            </a:r>
            <a:r>
              <a:rPr lang="en-ZA" dirty="0" err="1"/>
              <a:t>Wierik</a:t>
            </a:r>
            <a:r>
              <a:rPr lang="en-ZA" dirty="0"/>
              <a:t>:</a:t>
            </a:r>
          </a:p>
          <a:p>
            <a:r>
              <a:rPr lang="en-ZA" dirty="0"/>
              <a:t>Assessing Eland Habitat Suitability</a:t>
            </a:r>
            <a:endParaRPr lang="en-GB" dirty="0"/>
          </a:p>
        </p:txBody>
      </p:sp>
      <p:sp>
        <p:nvSpPr>
          <p:cNvPr id="24" name="TextBox 23"/>
          <p:cNvSpPr txBox="1"/>
          <p:nvPr/>
        </p:nvSpPr>
        <p:spPr>
          <a:xfrm>
            <a:off x="5497867" y="2848347"/>
            <a:ext cx="3266215" cy="1200329"/>
          </a:xfrm>
          <a:prstGeom prst="rect">
            <a:avLst/>
          </a:prstGeom>
          <a:noFill/>
          <a:ln>
            <a:solidFill>
              <a:schemeClr val="tx1"/>
            </a:solidFill>
          </a:ln>
        </p:spPr>
        <p:txBody>
          <a:bodyPr wrap="square" rtlCol="0">
            <a:spAutoFit/>
          </a:bodyPr>
          <a:lstStyle/>
          <a:p>
            <a:r>
              <a:rPr lang="en-ZA" dirty="0"/>
              <a:t>Abigail Maiden:</a:t>
            </a:r>
          </a:p>
          <a:p>
            <a:r>
              <a:rPr lang="en-ZA" dirty="0"/>
              <a:t>Assessing Habitat suitability for eland in the </a:t>
            </a:r>
            <a:r>
              <a:rPr lang="en-ZA" dirty="0" err="1"/>
              <a:t>Compasberg</a:t>
            </a:r>
            <a:r>
              <a:rPr lang="en-ZA" dirty="0"/>
              <a:t> Protected Environment</a:t>
            </a:r>
            <a:endParaRPr lang="en-GB" dirty="0"/>
          </a:p>
        </p:txBody>
      </p:sp>
      <p:sp>
        <p:nvSpPr>
          <p:cNvPr id="27" name="TextBox 26"/>
          <p:cNvSpPr txBox="1"/>
          <p:nvPr/>
        </p:nvSpPr>
        <p:spPr>
          <a:xfrm>
            <a:off x="5497866" y="4419999"/>
            <a:ext cx="3266215" cy="923330"/>
          </a:xfrm>
          <a:prstGeom prst="rect">
            <a:avLst/>
          </a:prstGeom>
          <a:noFill/>
          <a:ln>
            <a:solidFill>
              <a:schemeClr val="tx1"/>
            </a:solidFill>
          </a:ln>
        </p:spPr>
        <p:txBody>
          <a:bodyPr wrap="square" rtlCol="0">
            <a:spAutoFit/>
          </a:bodyPr>
          <a:lstStyle/>
          <a:p>
            <a:r>
              <a:rPr lang="en-ZA" dirty="0"/>
              <a:t>Jesse </a:t>
            </a:r>
            <a:r>
              <a:rPr lang="en-ZA" dirty="0" err="1"/>
              <a:t>Hermens</a:t>
            </a:r>
            <a:r>
              <a:rPr lang="en-ZA" dirty="0"/>
              <a:t>:</a:t>
            </a:r>
          </a:p>
          <a:p>
            <a:r>
              <a:rPr lang="en-ZA" dirty="0"/>
              <a:t>Grazing lawn usage by large herbivores</a:t>
            </a:r>
            <a:endParaRPr lang="en-GB" dirty="0"/>
          </a:p>
        </p:txBody>
      </p:sp>
      <p:sp>
        <p:nvSpPr>
          <p:cNvPr id="34" name="TextBox 33"/>
          <p:cNvSpPr txBox="1"/>
          <p:nvPr/>
        </p:nvSpPr>
        <p:spPr>
          <a:xfrm>
            <a:off x="5497868" y="5733256"/>
            <a:ext cx="3266215" cy="646331"/>
          </a:xfrm>
          <a:prstGeom prst="rect">
            <a:avLst/>
          </a:prstGeom>
          <a:noFill/>
          <a:ln>
            <a:solidFill>
              <a:schemeClr val="tx1"/>
            </a:solidFill>
          </a:ln>
        </p:spPr>
        <p:txBody>
          <a:bodyPr wrap="square" rtlCol="0">
            <a:spAutoFit/>
          </a:bodyPr>
          <a:lstStyle/>
          <a:p>
            <a:r>
              <a:rPr lang="en-ZA" dirty="0"/>
              <a:t>Vince </a:t>
            </a:r>
            <a:r>
              <a:rPr lang="en-ZA" dirty="0" err="1"/>
              <a:t>Verpoort</a:t>
            </a:r>
            <a:r>
              <a:rPr lang="en-ZA" dirty="0"/>
              <a:t>:</a:t>
            </a:r>
          </a:p>
          <a:p>
            <a:r>
              <a:rPr lang="en-ZA" dirty="0"/>
              <a:t>Common Eland Research Plan</a:t>
            </a:r>
            <a:endParaRPr lang="en-GB" dirty="0"/>
          </a:p>
        </p:txBody>
      </p:sp>
      <p:pic>
        <p:nvPicPr>
          <p:cNvPr id="10" name="Afbeelding 4" descr="G:\Grazing_lawns\Camera traps\gl2\19-3-2016\03190288.JPG"/>
          <p:cNvPicPr/>
          <p:nvPr/>
        </p:nvPicPr>
        <p:blipFill rotWithShape="1">
          <a:blip r:embed="rId3" cstate="print">
            <a:extLst>
              <a:ext uri="{28A0092B-C50C-407E-A947-70E740481C1C}">
                <a14:useLocalDpi xmlns:a14="http://schemas.microsoft.com/office/drawing/2010/main" val="0"/>
              </a:ext>
            </a:extLst>
          </a:blip>
          <a:srcRect l="21215" r="11159" b="15917"/>
          <a:stretch/>
        </p:blipFill>
        <p:spPr bwMode="auto">
          <a:xfrm>
            <a:off x="357848" y="1700808"/>
            <a:ext cx="4824536" cy="4392488"/>
          </a:xfrm>
          <a:prstGeom prst="rect">
            <a:avLst/>
          </a:prstGeom>
          <a:noFill/>
          <a:ln>
            <a:noFill/>
          </a:ln>
        </p:spPr>
      </p:pic>
    </p:spTree>
    <p:extLst>
      <p:ext uri="{BB962C8B-B14F-4D97-AF65-F5344CB8AC3E}">
        <p14:creationId xmlns:p14="http://schemas.microsoft.com/office/powerpoint/2010/main" val="3642767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18048</TotalTime>
  <Words>738</Words>
  <Application>Microsoft Office PowerPoint</Application>
  <PresentationFormat>On-screen Show (4:3)</PresentationFormat>
  <Paragraphs>105</Paragraphs>
  <Slides>19</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Cape Town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Hockey</dc:creator>
  <cp:lastModifiedBy>TC Grant</cp:lastModifiedBy>
  <cp:revision>352</cp:revision>
  <dcterms:created xsi:type="dcterms:W3CDTF">2009-02-20T12:51:23Z</dcterms:created>
  <dcterms:modified xsi:type="dcterms:W3CDTF">2017-05-10T12:15:58Z</dcterms:modified>
</cp:coreProperties>
</file>